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39"/>
  </p:notesMasterIdLst>
  <p:handoutMasterIdLst>
    <p:handoutMasterId r:id="rId40"/>
  </p:handoutMasterIdLst>
  <p:sldIdLst>
    <p:sldId id="299" r:id="rId3"/>
    <p:sldId id="312" r:id="rId4"/>
    <p:sldId id="298" r:id="rId5"/>
    <p:sldId id="305" r:id="rId6"/>
    <p:sldId id="306" r:id="rId7"/>
    <p:sldId id="277" r:id="rId8"/>
    <p:sldId id="279" r:id="rId9"/>
    <p:sldId id="308" r:id="rId10"/>
    <p:sldId id="302" r:id="rId11"/>
    <p:sldId id="278" r:id="rId12"/>
    <p:sldId id="301" r:id="rId13"/>
    <p:sldId id="281" r:id="rId14"/>
    <p:sldId id="294" r:id="rId15"/>
    <p:sldId id="307" r:id="rId16"/>
    <p:sldId id="321" r:id="rId17"/>
    <p:sldId id="322" r:id="rId18"/>
    <p:sldId id="323" r:id="rId19"/>
    <p:sldId id="324" r:id="rId20"/>
    <p:sldId id="325" r:id="rId21"/>
    <p:sldId id="326" r:id="rId22"/>
    <p:sldId id="327" r:id="rId23"/>
    <p:sldId id="309" r:id="rId24"/>
    <p:sldId id="283" r:id="rId25"/>
    <p:sldId id="284" r:id="rId26"/>
    <p:sldId id="313" r:id="rId27"/>
    <p:sldId id="314" r:id="rId28"/>
    <p:sldId id="315" r:id="rId29"/>
    <p:sldId id="316" r:id="rId30"/>
    <p:sldId id="317" r:id="rId31"/>
    <p:sldId id="285" r:id="rId32"/>
    <p:sldId id="300" r:id="rId33"/>
    <p:sldId id="303" r:id="rId34"/>
    <p:sldId id="286" r:id="rId35"/>
    <p:sldId id="311" r:id="rId36"/>
    <p:sldId id="328" r:id="rId37"/>
    <p:sldId id="330" r:id="rId38"/>
  </p:sldIdLst>
  <p:sldSz cx="9144000" cy="6858000" type="screen4x3"/>
  <p:notesSz cx="7099300" cy="10223500"/>
  <p:defaultTextStyle>
    <a:defPPr>
      <a:defRPr lang="en-US"/>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66FF66"/>
    <a:srgbClr val="B1FDC5"/>
    <a:srgbClr val="D7D7D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5520" autoAdjust="0"/>
  </p:normalViewPr>
  <p:slideViewPr>
    <p:cSldViewPr>
      <p:cViewPr varScale="1">
        <p:scale>
          <a:sx n="41" d="100"/>
          <a:sy n="41" d="100"/>
        </p:scale>
        <p:origin x="-918" y="-108"/>
      </p:cViewPr>
      <p:guideLst>
        <p:guide orient="horz" pos="2160"/>
        <p:guide pos="2880"/>
      </p:guideLst>
    </p:cSldViewPr>
  </p:slideViewPr>
  <p:outlineViewPr>
    <p:cViewPr>
      <p:scale>
        <a:sx n="33" d="100"/>
        <a:sy n="33" d="100"/>
      </p:scale>
      <p:origin x="12" y="394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90"/>
      </p:cViewPr>
      <p:guideLst>
        <p:guide orient="horz" pos="3220"/>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22725" y="0"/>
            <a:ext cx="3076575" cy="511175"/>
          </a:xfrm>
          <a:prstGeom prst="rect">
            <a:avLst/>
          </a:prstGeom>
        </p:spPr>
        <p:txBody>
          <a:bodyPr vert="horz" lIns="99039" tIns="49519" rIns="99039" bIns="49519" rtlCol="1"/>
          <a:lstStyle>
            <a:lvl1pPr algn="r" rtl="0" fontAlgn="auto">
              <a:spcBef>
                <a:spcPts val="0"/>
              </a:spcBef>
              <a:spcAft>
                <a:spcPts val="0"/>
              </a:spcAft>
              <a:defRPr sz="1300">
                <a:latin typeface="+mn-lt"/>
                <a:cs typeface="+mn-cs"/>
              </a:defRPr>
            </a:lvl1pPr>
          </a:lstStyle>
          <a:p>
            <a:pPr>
              <a:defRPr/>
            </a:pPr>
            <a:endParaRPr lang="fa-IR"/>
          </a:p>
        </p:txBody>
      </p:sp>
      <p:sp>
        <p:nvSpPr>
          <p:cNvPr id="3" name="Date Placeholder 2"/>
          <p:cNvSpPr>
            <a:spLocks noGrp="1"/>
          </p:cNvSpPr>
          <p:nvPr>
            <p:ph type="dt" sz="quarter" idx="1"/>
          </p:nvPr>
        </p:nvSpPr>
        <p:spPr>
          <a:xfrm>
            <a:off x="1588" y="0"/>
            <a:ext cx="3076575" cy="511175"/>
          </a:xfrm>
          <a:prstGeom prst="rect">
            <a:avLst/>
          </a:prstGeom>
        </p:spPr>
        <p:txBody>
          <a:bodyPr vert="horz" lIns="99039" tIns="49519" rIns="99039" bIns="49519" rtlCol="1"/>
          <a:lstStyle>
            <a:lvl1pPr algn="l" rtl="0" fontAlgn="auto">
              <a:spcBef>
                <a:spcPts val="0"/>
              </a:spcBef>
              <a:spcAft>
                <a:spcPts val="0"/>
              </a:spcAft>
              <a:defRPr sz="1300">
                <a:latin typeface="+mn-lt"/>
                <a:cs typeface="+mn-cs"/>
              </a:defRPr>
            </a:lvl1pPr>
          </a:lstStyle>
          <a:p>
            <a:pPr>
              <a:defRPr/>
            </a:pPr>
            <a:endParaRPr lang="fa-IR"/>
          </a:p>
        </p:txBody>
      </p:sp>
      <p:sp>
        <p:nvSpPr>
          <p:cNvPr id="4" name="Footer Placeholder 3"/>
          <p:cNvSpPr>
            <a:spLocks noGrp="1"/>
          </p:cNvSpPr>
          <p:nvPr>
            <p:ph type="ftr" sz="quarter" idx="2"/>
          </p:nvPr>
        </p:nvSpPr>
        <p:spPr>
          <a:xfrm>
            <a:off x="4022725" y="9710738"/>
            <a:ext cx="3076575" cy="511175"/>
          </a:xfrm>
          <a:prstGeom prst="rect">
            <a:avLst/>
          </a:prstGeom>
        </p:spPr>
        <p:txBody>
          <a:bodyPr vert="horz" lIns="99039" tIns="49519" rIns="99039" bIns="49519" rtlCol="1" anchor="b"/>
          <a:lstStyle>
            <a:lvl1pPr algn="r" rtl="0" fontAlgn="auto">
              <a:spcBef>
                <a:spcPts val="0"/>
              </a:spcBef>
              <a:spcAft>
                <a:spcPts val="0"/>
              </a:spcAft>
              <a:defRPr sz="1300" smtClean="0">
                <a:latin typeface="+mn-lt"/>
                <a:cs typeface="+mn-cs"/>
              </a:defRPr>
            </a:lvl1pPr>
          </a:lstStyle>
          <a:p>
            <a:pPr>
              <a:defRPr/>
            </a:pPr>
            <a:r>
              <a:rPr lang="en-US"/>
              <a:t>WWW.Life-Skills.ir</a:t>
            </a:r>
            <a:endParaRPr lang="fa-IR"/>
          </a:p>
        </p:txBody>
      </p:sp>
      <p:sp>
        <p:nvSpPr>
          <p:cNvPr id="5" name="Slide Number Placeholder 4"/>
          <p:cNvSpPr>
            <a:spLocks noGrp="1"/>
          </p:cNvSpPr>
          <p:nvPr>
            <p:ph type="sldNum" sz="quarter" idx="3"/>
          </p:nvPr>
        </p:nvSpPr>
        <p:spPr>
          <a:xfrm>
            <a:off x="1588" y="9710738"/>
            <a:ext cx="3076575" cy="511175"/>
          </a:xfrm>
          <a:prstGeom prst="rect">
            <a:avLst/>
          </a:prstGeom>
        </p:spPr>
        <p:txBody>
          <a:bodyPr vert="horz" lIns="99039" tIns="49519" rIns="99039" bIns="49519" rtlCol="1" anchor="b"/>
          <a:lstStyle>
            <a:lvl1pPr algn="l" rtl="0" fontAlgn="auto">
              <a:spcBef>
                <a:spcPts val="0"/>
              </a:spcBef>
              <a:spcAft>
                <a:spcPts val="0"/>
              </a:spcAft>
              <a:defRPr sz="1300" smtClean="0">
                <a:latin typeface="+mn-lt"/>
                <a:cs typeface="+mn-cs"/>
              </a:defRPr>
            </a:lvl1pPr>
          </a:lstStyle>
          <a:p>
            <a:pPr>
              <a:defRPr/>
            </a:pPr>
            <a:fld id="{75C56A7C-7D2B-49B6-A104-36E72E067978}" type="slidenum">
              <a:rPr lang="fa-IR"/>
              <a:pPr>
                <a:defRPr/>
              </a:pPr>
              <a:t>‹#›</a:t>
            </a:fld>
            <a:endParaRPr lang="fa-IR"/>
          </a:p>
        </p:txBody>
      </p:sp>
    </p:spTree>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22725" y="0"/>
            <a:ext cx="3076575" cy="511175"/>
          </a:xfrm>
          <a:prstGeom prst="rect">
            <a:avLst/>
          </a:prstGeom>
        </p:spPr>
        <p:txBody>
          <a:bodyPr vert="horz" lIns="99039" tIns="49519" rIns="99039" bIns="49519" rtlCol="1"/>
          <a:lstStyle>
            <a:lvl1pPr algn="r" rtl="0" fontAlgn="auto">
              <a:spcBef>
                <a:spcPts val="0"/>
              </a:spcBef>
              <a:spcAft>
                <a:spcPts val="0"/>
              </a:spcAft>
              <a:defRPr sz="1300">
                <a:latin typeface="+mn-lt"/>
                <a:cs typeface="+mn-cs"/>
              </a:defRPr>
            </a:lvl1pPr>
          </a:lstStyle>
          <a:p>
            <a:pPr>
              <a:defRPr/>
            </a:pPr>
            <a:endParaRPr lang="fa-IR"/>
          </a:p>
        </p:txBody>
      </p:sp>
      <p:sp>
        <p:nvSpPr>
          <p:cNvPr id="3" name="Date Placeholder 2"/>
          <p:cNvSpPr>
            <a:spLocks noGrp="1"/>
          </p:cNvSpPr>
          <p:nvPr>
            <p:ph type="dt" idx="1"/>
          </p:nvPr>
        </p:nvSpPr>
        <p:spPr>
          <a:xfrm>
            <a:off x="1588" y="0"/>
            <a:ext cx="3076575" cy="511175"/>
          </a:xfrm>
          <a:prstGeom prst="rect">
            <a:avLst/>
          </a:prstGeom>
        </p:spPr>
        <p:txBody>
          <a:bodyPr vert="horz" lIns="99039" tIns="49519" rIns="99039" bIns="49519" rtlCol="1"/>
          <a:lstStyle>
            <a:lvl1pPr algn="l" rtl="0" fontAlgn="auto">
              <a:spcBef>
                <a:spcPts val="0"/>
              </a:spcBef>
              <a:spcAft>
                <a:spcPts val="0"/>
              </a:spcAft>
              <a:defRPr sz="1300">
                <a:latin typeface="+mn-lt"/>
                <a:cs typeface="+mn-cs"/>
              </a:defRPr>
            </a:lvl1pPr>
          </a:lstStyle>
          <a:p>
            <a:pPr>
              <a:defRPr/>
            </a:pPr>
            <a:endParaRPr lang="fa-IR"/>
          </a:p>
        </p:txBody>
      </p:sp>
      <p:sp>
        <p:nvSpPr>
          <p:cNvPr id="4" name="Slide Image Placeholder 3"/>
          <p:cNvSpPr>
            <a:spLocks noGrp="1" noRot="1" noChangeAspect="1"/>
          </p:cNvSpPr>
          <p:nvPr>
            <p:ph type="sldImg" idx="2"/>
          </p:nvPr>
        </p:nvSpPr>
        <p:spPr>
          <a:xfrm>
            <a:off x="993775" y="765175"/>
            <a:ext cx="5111750" cy="3833813"/>
          </a:xfrm>
          <a:prstGeom prst="rect">
            <a:avLst/>
          </a:prstGeom>
          <a:noFill/>
          <a:ln w="12700">
            <a:solidFill>
              <a:prstClr val="black"/>
            </a:solidFill>
          </a:ln>
        </p:spPr>
        <p:txBody>
          <a:bodyPr vert="horz" lIns="99039" tIns="49519" rIns="99039" bIns="49519" rtlCol="1" anchor="ctr"/>
          <a:lstStyle/>
          <a:p>
            <a:pPr lvl="0"/>
            <a:endParaRPr lang="fa-IR" noProof="0"/>
          </a:p>
        </p:txBody>
      </p:sp>
      <p:sp>
        <p:nvSpPr>
          <p:cNvPr id="5" name="Notes Placeholder 4"/>
          <p:cNvSpPr>
            <a:spLocks noGrp="1"/>
          </p:cNvSpPr>
          <p:nvPr>
            <p:ph type="body" sz="quarter" idx="3"/>
          </p:nvPr>
        </p:nvSpPr>
        <p:spPr>
          <a:xfrm>
            <a:off x="709613" y="4856163"/>
            <a:ext cx="5680075" cy="4600575"/>
          </a:xfrm>
          <a:prstGeom prst="rect">
            <a:avLst/>
          </a:prstGeom>
        </p:spPr>
        <p:txBody>
          <a:bodyPr vert="horz" wrap="square" lIns="99039" tIns="49519" rIns="99039" bIns="49519"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4022725" y="9710738"/>
            <a:ext cx="3076575" cy="511175"/>
          </a:xfrm>
          <a:prstGeom prst="rect">
            <a:avLst/>
          </a:prstGeom>
        </p:spPr>
        <p:txBody>
          <a:bodyPr vert="horz" lIns="99039" tIns="49519" rIns="99039" bIns="49519" rtlCol="1" anchor="b"/>
          <a:lstStyle>
            <a:lvl1pPr algn="r" rtl="0" fontAlgn="auto">
              <a:spcBef>
                <a:spcPts val="0"/>
              </a:spcBef>
              <a:spcAft>
                <a:spcPts val="0"/>
              </a:spcAft>
              <a:defRPr sz="1300" smtClean="0">
                <a:latin typeface="+mn-lt"/>
                <a:cs typeface="+mn-cs"/>
              </a:defRPr>
            </a:lvl1pPr>
          </a:lstStyle>
          <a:p>
            <a:pPr>
              <a:defRPr/>
            </a:pPr>
            <a:r>
              <a:rPr lang="en-US"/>
              <a:t>WWW.Life-Skills.ir</a:t>
            </a:r>
            <a:endParaRPr lang="fa-IR"/>
          </a:p>
        </p:txBody>
      </p:sp>
      <p:sp>
        <p:nvSpPr>
          <p:cNvPr id="7" name="Slide Number Placeholder 6"/>
          <p:cNvSpPr>
            <a:spLocks noGrp="1"/>
          </p:cNvSpPr>
          <p:nvPr>
            <p:ph type="sldNum" sz="quarter" idx="5"/>
          </p:nvPr>
        </p:nvSpPr>
        <p:spPr>
          <a:xfrm>
            <a:off x="1588" y="9710738"/>
            <a:ext cx="3076575" cy="511175"/>
          </a:xfrm>
          <a:prstGeom prst="rect">
            <a:avLst/>
          </a:prstGeom>
        </p:spPr>
        <p:txBody>
          <a:bodyPr vert="horz" lIns="99039" tIns="49519" rIns="99039" bIns="49519" rtlCol="1" anchor="b"/>
          <a:lstStyle>
            <a:lvl1pPr algn="l" rtl="0" fontAlgn="auto">
              <a:spcBef>
                <a:spcPts val="0"/>
              </a:spcBef>
              <a:spcAft>
                <a:spcPts val="0"/>
              </a:spcAft>
              <a:defRPr sz="1300" smtClean="0">
                <a:latin typeface="+mn-lt"/>
                <a:cs typeface="+mn-cs"/>
              </a:defRPr>
            </a:lvl1pPr>
          </a:lstStyle>
          <a:p>
            <a:pPr>
              <a:defRPr/>
            </a:pPr>
            <a:fld id="{31C14BE3-489F-410D-AD09-28751F28713B}" type="slidenum">
              <a:rPr lang="fa-IR"/>
              <a:pPr>
                <a:defRPr/>
              </a:pPr>
              <a:t>‹#›</a:t>
            </a:fld>
            <a:endParaRPr lang="fa-IR"/>
          </a:p>
        </p:txBody>
      </p:sp>
    </p:spTree>
  </p:cSld>
  <p:clrMap bg1="lt1" tx1="dk1" bg2="lt2" tx2="dk2" accent1="accent1" accent2="accent2" accent3="accent3" accent4="accent4" accent5="accent5" accent6="accent6" hlink="hlink" folHlink="folHlink"/>
  <p:hf sldNum="0" hdr="0"/>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0" y="0"/>
            <a:ext cx="9144000" cy="6400800"/>
            <a:chOff x="0" y="0"/>
            <a:chExt cx="9144000" cy="6400800"/>
          </a:xfrm>
        </p:grpSpPr>
        <p:sp>
          <p:nvSpPr>
            <p:cNvPr id="5" name="Rectangle 4"/>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grpSp>
          <p:nvGrpSpPr>
            <p:cNvPr id="6" name="Group 10"/>
            <p:cNvGrpSpPr>
              <a:grpSpLocks/>
            </p:cNvGrpSpPr>
            <p:nvPr/>
          </p:nvGrpSpPr>
          <p:grpSpPr bwMode="auto">
            <a:xfrm>
              <a:off x="0" y="0"/>
              <a:ext cx="9144000" cy="6400800"/>
              <a:chOff x="0" y="0"/>
              <a:chExt cx="9144000" cy="6400800"/>
            </a:xfrm>
          </p:grpSpPr>
          <p:sp>
            <p:nvSpPr>
              <p:cNvPr id="8" name="Rectangle 7"/>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9" name="Rectangle 8"/>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grpSp>
        <p:sp>
          <p:nvSpPr>
            <p:cNvPr id="7" name="Rectangle 6"/>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gr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n-US" smtClean="0"/>
              <a:t>Click to edit Master title style</a:t>
            </a:r>
            <a:endParaRPr/>
          </a:p>
        </p:txBody>
      </p:sp>
      <p:sp>
        <p:nvSpPr>
          <p:cNvPr id="10" name="Date Placeholder 3"/>
          <p:cNvSpPr>
            <a:spLocks noGrp="1"/>
          </p:cNvSpPr>
          <p:nvPr>
            <p:ph type="dt" sz="half" idx="10"/>
          </p:nvPr>
        </p:nvSpPr>
        <p:spPr>
          <a:xfrm>
            <a:off x="6934200" y="6553200"/>
            <a:ext cx="1676400" cy="228600"/>
          </a:xfrm>
        </p:spPr>
        <p:txBody>
          <a:bodyPr anchor="t" anchorCtr="0"/>
          <a:lstStyle>
            <a:lvl1pPr marL="0" algn="r" defTabSz="914400" rtl="0" eaLnBrk="1" latinLnBrk="0" hangingPunct="1">
              <a:defRPr sz="900" kern="1200" cap="small" baseline="0" smtClean="0">
                <a:solidFill>
                  <a:sysClr val="windowText" lastClr="000000"/>
                </a:solidFill>
                <a:latin typeface="+mj-lt"/>
                <a:ea typeface="+mn-ea"/>
                <a:cs typeface="+mn-cs"/>
              </a:defRPr>
            </a:lvl1pPr>
          </a:lstStyle>
          <a:p>
            <a:pPr>
              <a:defRPr/>
            </a:pPr>
            <a:fld id="{383F8AAB-23D5-4280-8DAD-AD68FD1EDCB7}" type="datetime1">
              <a:rPr lang="fa-IR"/>
              <a:pPr>
                <a:defRPr/>
              </a:pPr>
              <a:t>1437/02/05</a:t>
            </a:fld>
            <a:endParaRPr/>
          </a:p>
        </p:txBody>
      </p:sp>
      <p:sp>
        <p:nvSpPr>
          <p:cNvPr id="11" name="Footer Placeholder 4"/>
          <p:cNvSpPr>
            <a:spLocks noGrp="1"/>
          </p:cNvSpPr>
          <p:nvPr>
            <p:ph type="ftr" sz="quarter" idx="11"/>
          </p:nvPr>
        </p:nvSpPr>
        <p:spPr>
          <a:xfrm>
            <a:off x="1892300" y="6553200"/>
            <a:ext cx="1676400" cy="228600"/>
          </a:xfrm>
        </p:spPr>
        <p:txBody>
          <a:bodyPr anchor="t" anchorCtr="0"/>
          <a:lstStyle>
            <a:lvl1pPr>
              <a:defRPr smtClean="0">
                <a:solidFill>
                  <a:sysClr val="windowText" lastClr="000000"/>
                </a:solidFill>
              </a:defRPr>
            </a:lvl1pPr>
          </a:lstStyle>
          <a:p>
            <a:pPr>
              <a:defRPr/>
            </a:pPr>
            <a:r>
              <a:rPr lang="en-US"/>
              <a:t>WWW.LIFE-SKILLS.IR</a:t>
            </a:r>
            <a:endParaRPr/>
          </a:p>
        </p:txBody>
      </p:sp>
      <p:sp>
        <p:nvSpPr>
          <p:cNvPr id="12" name="Slide Number Placeholder 5"/>
          <p:cNvSpPr>
            <a:spLocks noGrp="1"/>
          </p:cNvSpPr>
          <p:nvPr>
            <p:ph type="sldNum" sz="quarter" idx="12"/>
          </p:nvPr>
        </p:nvSpPr>
        <p:spPr>
          <a:xfrm>
            <a:off x="4870450" y="6553200"/>
            <a:ext cx="762000" cy="228600"/>
          </a:xfrm>
        </p:spPr>
        <p:txBody>
          <a:bodyPr/>
          <a:lstStyle>
            <a:lvl1pPr algn="ctr">
              <a:defRPr sz="900" kern="1200" cap="small" baseline="0">
                <a:solidFill>
                  <a:sysClr val="windowText" lastClr="000000"/>
                </a:solidFill>
                <a:latin typeface="+mj-lt"/>
                <a:ea typeface="+mn-ea"/>
                <a:cs typeface="+mn-cs"/>
              </a:defRPr>
            </a:lvl1pPr>
          </a:lstStyle>
          <a:p>
            <a:pPr>
              <a:defRPr/>
            </a:pPr>
            <a:fld id="{FF9787C0-0BD9-4345-947E-E55A65974125}" type="slidenum">
              <a:rPr/>
              <a:pPr>
                <a:defRPr/>
              </a:pPr>
              <a:t>‹#›</a:t>
            </a:fld>
            <a:endParaRPr/>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EB038C05-E3CA-41A8-BD37-B46C59406113}" type="datetime1">
              <a:rPr lang="fa-IR"/>
              <a:pPr>
                <a:defRPr/>
              </a:pPr>
              <a:t>1437/02/05</a:t>
            </a:fld>
            <a:endParaRPr/>
          </a:p>
        </p:txBody>
      </p:sp>
      <p:sp>
        <p:nvSpPr>
          <p:cNvPr id="5" name="Footer Placeholder 4"/>
          <p:cNvSpPr>
            <a:spLocks noGrp="1"/>
          </p:cNvSpPr>
          <p:nvPr>
            <p:ph type="ftr" sz="quarter" idx="11"/>
          </p:nvPr>
        </p:nvSpPr>
        <p:spPr/>
        <p:txBody>
          <a:bodyPr/>
          <a:lstStyle>
            <a:lvl1pPr>
              <a:defRPr/>
            </a:lvl1pPr>
          </a:lstStyle>
          <a:p>
            <a:pPr>
              <a:defRPr/>
            </a:pPr>
            <a:r>
              <a:rPr lang="en-US"/>
              <a:t>WWW.LIFE-SKILLS.IR</a:t>
            </a:r>
            <a:endParaRPr/>
          </a:p>
        </p:txBody>
      </p:sp>
      <p:sp>
        <p:nvSpPr>
          <p:cNvPr id="6" name="Slide Number Placeholder 5"/>
          <p:cNvSpPr>
            <a:spLocks noGrp="1"/>
          </p:cNvSpPr>
          <p:nvPr>
            <p:ph type="sldNum" sz="quarter" idx="12"/>
          </p:nvPr>
        </p:nvSpPr>
        <p:spPr/>
        <p:txBody>
          <a:bodyPr/>
          <a:lstStyle>
            <a:lvl1pPr>
              <a:defRPr/>
            </a:lvl1pPr>
          </a:lstStyle>
          <a:p>
            <a:pPr>
              <a:defRPr/>
            </a:pPr>
            <a:fld id="{92AACBD5-8172-4EE9-8141-D4D7D8906E57}" type="slidenum">
              <a:rPr/>
              <a:pPr>
                <a:defRPr/>
              </a:pPr>
              <a:t>‹#›</a:t>
            </a:fld>
            <a:endParaRPr/>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9144000" cy="6858000"/>
            <a:chOff x="-442912" y="457200"/>
            <a:chExt cx="9144000" cy="6858000"/>
          </a:xfrm>
        </p:grpSpPr>
        <p:sp>
          <p:nvSpPr>
            <p:cNvPr id="5" name="Rectangle 4"/>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6" name="Rectangle 5"/>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7" name="Rectangle 6"/>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8" name="Oval 7"/>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3"/>
          <p:cNvSpPr>
            <a:spLocks noGrp="1"/>
          </p:cNvSpPr>
          <p:nvPr>
            <p:ph type="dt" sz="half" idx="10"/>
          </p:nvPr>
        </p:nvSpPr>
        <p:spPr/>
        <p:txBody>
          <a:bodyPr/>
          <a:lstStyle>
            <a:lvl1pPr>
              <a:defRPr/>
            </a:lvl1pPr>
          </a:lstStyle>
          <a:p>
            <a:pPr>
              <a:defRPr/>
            </a:pPr>
            <a:fld id="{EB12B33D-3E5A-4F3D-88C5-B677B1A18FAB}" type="datetime1">
              <a:rPr lang="fa-IR"/>
              <a:pPr>
                <a:defRPr/>
              </a:pPr>
              <a:t>1437/02/05</a:t>
            </a:fld>
            <a:endParaRPr/>
          </a:p>
        </p:txBody>
      </p:sp>
      <p:sp>
        <p:nvSpPr>
          <p:cNvPr id="10" name="Footer Placeholder 4"/>
          <p:cNvSpPr>
            <a:spLocks noGrp="1"/>
          </p:cNvSpPr>
          <p:nvPr>
            <p:ph type="ftr" sz="quarter" idx="11"/>
          </p:nvPr>
        </p:nvSpPr>
        <p:spPr/>
        <p:txBody>
          <a:bodyPr/>
          <a:lstStyle>
            <a:lvl1pPr>
              <a:defRPr/>
            </a:lvl1pPr>
          </a:lstStyle>
          <a:p>
            <a:pPr>
              <a:defRPr/>
            </a:pPr>
            <a:r>
              <a:rPr lang="en-US"/>
              <a:t>WWW.LIFE-SKILLS.IR</a:t>
            </a:r>
            <a:endParaRPr/>
          </a:p>
        </p:txBody>
      </p:sp>
      <p:sp>
        <p:nvSpPr>
          <p:cNvPr id="11" name="Slide Number Placeholder 5"/>
          <p:cNvSpPr>
            <a:spLocks noGrp="1"/>
          </p:cNvSpPr>
          <p:nvPr>
            <p:ph type="sldNum" sz="quarter" idx="12"/>
          </p:nvPr>
        </p:nvSpPr>
        <p:spPr>
          <a:xfrm>
            <a:off x="7848600" y="533400"/>
            <a:ext cx="762000" cy="609600"/>
          </a:xfrm>
        </p:spPr>
        <p:txBody>
          <a:bodyPr/>
          <a:lstStyle>
            <a:lvl1pPr>
              <a:defRPr/>
            </a:lvl1pPr>
          </a:lstStyle>
          <a:p>
            <a:pPr>
              <a:defRPr/>
            </a:pPr>
            <a:fld id="{F89AD8FC-1918-490E-8A70-E24DC6723B15}" type="slidenum">
              <a:rPr/>
              <a:pPr>
                <a:defRPr/>
              </a:pPr>
              <a:t>‹#›</a:t>
            </a:fld>
            <a:endParaRP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BD2E05B6-3405-4F7F-9260-41D1E32E8DB7}" type="datetime1">
              <a:rPr lang="fa-IR"/>
              <a:pPr>
                <a:defRPr/>
              </a:pPr>
              <a:t>1437/02/05</a:t>
            </a:fld>
            <a:endParaRPr/>
          </a:p>
        </p:txBody>
      </p:sp>
      <p:sp>
        <p:nvSpPr>
          <p:cNvPr id="5" name="Footer Placeholder 4"/>
          <p:cNvSpPr>
            <a:spLocks noGrp="1"/>
          </p:cNvSpPr>
          <p:nvPr>
            <p:ph type="ftr" sz="quarter" idx="11"/>
          </p:nvPr>
        </p:nvSpPr>
        <p:spPr/>
        <p:txBody>
          <a:bodyPr/>
          <a:lstStyle>
            <a:lvl1pPr>
              <a:defRPr/>
            </a:lvl1pPr>
          </a:lstStyle>
          <a:p>
            <a:pPr>
              <a:defRPr/>
            </a:pPr>
            <a:r>
              <a:rPr lang="en-US"/>
              <a:t>WWW.LIFE-SKILLS.IR</a:t>
            </a:r>
            <a:endParaRPr/>
          </a:p>
        </p:txBody>
      </p:sp>
      <p:sp>
        <p:nvSpPr>
          <p:cNvPr id="6" name="Slide Number Placeholder 5"/>
          <p:cNvSpPr>
            <a:spLocks noGrp="1"/>
          </p:cNvSpPr>
          <p:nvPr>
            <p:ph type="sldNum" sz="quarter" idx="12"/>
          </p:nvPr>
        </p:nvSpPr>
        <p:spPr/>
        <p:txBody>
          <a:bodyPr/>
          <a:lstStyle>
            <a:lvl1pPr>
              <a:defRPr/>
            </a:lvl1pPr>
          </a:lstStyle>
          <a:p>
            <a:pPr>
              <a:defRPr/>
            </a:pPr>
            <a:fld id="{D0DA7530-99EC-44DC-87F7-0F12141DFB93}" type="slidenum">
              <a:rPr/>
              <a:pPr>
                <a:defRPr/>
              </a:pPr>
              <a:t>‹#›</a:t>
            </a:fld>
            <a:endParaRPr/>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9144000" cy="6858000"/>
            <a:chOff x="0" y="0"/>
            <a:chExt cx="9144000" cy="6858000"/>
          </a:xfrm>
        </p:grpSpPr>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6" name="Rectangle 5"/>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7" name="Rectangle 6"/>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grpSp>
      <p:sp>
        <p:nvSpPr>
          <p:cNvPr id="2" name="Title 1"/>
          <p:cNvSpPr>
            <a:spLocks noGrp="1"/>
          </p:cNvSpPr>
          <p:nvPr>
            <p:ph type="title"/>
          </p:nvPr>
        </p:nvSpPr>
        <p:spPr>
          <a:xfrm>
            <a:off x="1905000" y="2667000"/>
            <a:ext cx="6629400" cy="1143000"/>
          </a:xfrm>
        </p:spPr>
        <p:txBody>
          <a:bodyPr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52400" y="4495800"/>
            <a:ext cx="1524000" cy="2057400"/>
          </a:xfrm>
        </p:spPr>
        <p:txBody>
          <a:bodyPr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a:xfrm>
            <a:off x="6931025" y="6556375"/>
            <a:ext cx="1673225" cy="228600"/>
          </a:xfrm>
        </p:spPr>
        <p:txBody>
          <a:bodyPr/>
          <a:lstStyle>
            <a:lvl1pPr>
              <a:defRPr/>
            </a:lvl1pPr>
          </a:lstStyle>
          <a:p>
            <a:pPr>
              <a:defRPr/>
            </a:pPr>
            <a:fld id="{6E84BB77-7C1D-4F6E-A0D7-29213EF7F973}" type="datetime1">
              <a:rPr lang="fa-IR"/>
              <a:pPr>
                <a:defRPr/>
              </a:pPr>
              <a:t>1437/02/05</a:t>
            </a:fld>
            <a:endParaRPr/>
          </a:p>
        </p:txBody>
      </p:sp>
      <p:sp>
        <p:nvSpPr>
          <p:cNvPr id="9" name="Footer Placeholder 4"/>
          <p:cNvSpPr>
            <a:spLocks noGrp="1"/>
          </p:cNvSpPr>
          <p:nvPr>
            <p:ph type="ftr" sz="quarter" idx="11"/>
          </p:nvPr>
        </p:nvSpPr>
        <p:spPr>
          <a:xfrm>
            <a:off x="1892300" y="6556375"/>
            <a:ext cx="1673225" cy="228600"/>
          </a:xfrm>
        </p:spPr>
        <p:txBody>
          <a:bodyPr/>
          <a:lstStyle>
            <a:lvl1pPr>
              <a:defRPr/>
            </a:lvl1pPr>
          </a:lstStyle>
          <a:p>
            <a:pPr>
              <a:defRPr/>
            </a:pPr>
            <a:r>
              <a:rPr lang="en-US"/>
              <a:t>WWW.LIFE-SKILLS.IR</a:t>
            </a:r>
            <a:endParaRPr/>
          </a:p>
        </p:txBody>
      </p:sp>
      <p:sp>
        <p:nvSpPr>
          <p:cNvPr id="10" name="Slide Number Placeholder 5"/>
          <p:cNvSpPr>
            <a:spLocks noGrp="1"/>
          </p:cNvSpPr>
          <p:nvPr>
            <p:ph type="sldNum" sz="quarter" idx="12"/>
          </p:nvPr>
        </p:nvSpPr>
        <p:spPr>
          <a:xfrm>
            <a:off x="4867275" y="6556375"/>
            <a:ext cx="762000" cy="228600"/>
          </a:xfrm>
        </p:spPr>
        <p:txBody>
          <a:bodyPr/>
          <a:lstStyle>
            <a:lvl1pPr marL="0" algn="ctr" defTabSz="914400" rtl="0" eaLnBrk="1" latinLnBrk="0" hangingPunct="1">
              <a:defRPr sz="900" kern="1200" cap="small" baseline="0">
                <a:solidFill>
                  <a:sysClr val="windowText" lastClr="000000"/>
                </a:solidFill>
                <a:latin typeface="+mj-lt"/>
                <a:ea typeface="+mn-ea"/>
                <a:cs typeface="+mn-cs"/>
              </a:defRPr>
            </a:lvl1pPr>
          </a:lstStyle>
          <a:p>
            <a:pPr>
              <a:defRPr/>
            </a:pPr>
            <a:fld id="{00723327-F21A-48A5-AEFA-6C88B57261FD}" type="slidenum">
              <a:rPr/>
              <a:pPr>
                <a:defRPr/>
              </a:pPr>
              <a:t>‹#›</a:t>
            </a:fld>
            <a:endParaRP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01330223-6116-491F-A801-7CBE01E9C94F}" type="datetime1">
              <a:rPr lang="fa-IR"/>
              <a:pPr>
                <a:defRPr/>
              </a:pPr>
              <a:t>1437/02/05</a:t>
            </a:fld>
            <a:endParaRPr/>
          </a:p>
        </p:txBody>
      </p:sp>
      <p:sp>
        <p:nvSpPr>
          <p:cNvPr id="6" name="Footer Placeholder 4"/>
          <p:cNvSpPr>
            <a:spLocks noGrp="1"/>
          </p:cNvSpPr>
          <p:nvPr>
            <p:ph type="ftr" sz="quarter" idx="11"/>
          </p:nvPr>
        </p:nvSpPr>
        <p:spPr/>
        <p:txBody>
          <a:bodyPr/>
          <a:lstStyle>
            <a:lvl1pPr>
              <a:defRPr/>
            </a:lvl1pPr>
          </a:lstStyle>
          <a:p>
            <a:pPr>
              <a:defRPr/>
            </a:pPr>
            <a:r>
              <a:rPr lang="en-US"/>
              <a:t>WWW.LIFE-SKILLS.IR</a:t>
            </a:r>
            <a:endParaRPr/>
          </a:p>
        </p:txBody>
      </p:sp>
      <p:sp>
        <p:nvSpPr>
          <p:cNvPr id="7" name="Slide Number Placeholder 5"/>
          <p:cNvSpPr>
            <a:spLocks noGrp="1"/>
          </p:cNvSpPr>
          <p:nvPr>
            <p:ph type="sldNum" sz="quarter" idx="12"/>
          </p:nvPr>
        </p:nvSpPr>
        <p:spPr/>
        <p:txBody>
          <a:bodyPr/>
          <a:lstStyle>
            <a:lvl1pPr>
              <a:defRPr/>
            </a:lvl1pPr>
          </a:lstStyle>
          <a:p>
            <a:pPr>
              <a:defRPr/>
            </a:pPr>
            <a:fld id="{85418BAA-B7E0-4A02-9129-109D126647FE}" type="slidenum">
              <a:rPr/>
              <a:pPr>
                <a:defRPr/>
              </a:pPr>
              <a:t>‹#›</a:t>
            </a:fld>
            <a:endParaRPr/>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438400" y="2291697"/>
            <a:ext cx="2971800" cy="639762"/>
          </a:xfrm>
        </p:spPr>
        <p:txBody>
          <a:bodyPr rtlCol="0" anchor="ctr">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447925" y="3137647"/>
            <a:ext cx="2971800" cy="2999232"/>
          </a:xfrm>
        </p:spPr>
        <p:txBody>
          <a:bodyPr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715000" y="2291697"/>
            <a:ext cx="2971800" cy="639762"/>
          </a:xfrm>
        </p:spPr>
        <p:txBody>
          <a:bodyPr anchor="ctr">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15000" y="3137647"/>
            <a:ext cx="2971800" cy="3001962"/>
          </a:xfrm>
        </p:spPr>
        <p:txBody>
          <a:bodyPr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A2BFB160-DAD4-4816-98A8-D93353C51BF0}" type="datetime1">
              <a:rPr lang="fa-IR"/>
              <a:pPr>
                <a:defRPr/>
              </a:pPr>
              <a:t>1437/02/05</a:t>
            </a:fld>
            <a:endParaRPr/>
          </a:p>
        </p:txBody>
      </p:sp>
      <p:sp>
        <p:nvSpPr>
          <p:cNvPr id="8" name="Footer Placeholder 4"/>
          <p:cNvSpPr>
            <a:spLocks noGrp="1"/>
          </p:cNvSpPr>
          <p:nvPr>
            <p:ph type="ftr" sz="quarter" idx="11"/>
          </p:nvPr>
        </p:nvSpPr>
        <p:spPr/>
        <p:txBody>
          <a:bodyPr/>
          <a:lstStyle>
            <a:lvl1pPr>
              <a:defRPr/>
            </a:lvl1pPr>
          </a:lstStyle>
          <a:p>
            <a:pPr>
              <a:defRPr/>
            </a:pPr>
            <a:r>
              <a:rPr lang="en-US"/>
              <a:t>WWW.LIFE-SKILLS.IR</a:t>
            </a:r>
            <a:endParaRPr/>
          </a:p>
        </p:txBody>
      </p:sp>
      <p:sp>
        <p:nvSpPr>
          <p:cNvPr id="9" name="Slide Number Placeholder 5"/>
          <p:cNvSpPr>
            <a:spLocks noGrp="1"/>
          </p:cNvSpPr>
          <p:nvPr>
            <p:ph type="sldNum" sz="quarter" idx="12"/>
          </p:nvPr>
        </p:nvSpPr>
        <p:spPr/>
        <p:txBody>
          <a:bodyPr/>
          <a:lstStyle>
            <a:lvl1pPr>
              <a:defRPr/>
            </a:lvl1pPr>
          </a:lstStyle>
          <a:p>
            <a:pPr>
              <a:defRPr/>
            </a:pPr>
            <a:fld id="{4C3BD178-DD32-47B0-97B6-98DCA333F945}" type="slidenum">
              <a:rPr/>
              <a:pPr>
                <a:defRPr/>
              </a:pPr>
              <a:t>‹#›</a:t>
            </a:fld>
            <a:endParaRP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3" name="Group 10"/>
          <p:cNvGrpSpPr>
            <a:grpSpLocks/>
          </p:cNvGrpSpPr>
          <p:nvPr/>
        </p:nvGrpSpPr>
        <p:grpSpPr bwMode="auto">
          <a:xfrm>
            <a:off x="0" y="0"/>
            <a:ext cx="9144000" cy="1676400"/>
            <a:chOff x="0" y="0"/>
            <a:chExt cx="9144000" cy="1676400"/>
          </a:xfrm>
        </p:grpSpPr>
        <p:sp>
          <p:nvSpPr>
            <p:cNvPr id="4" name="Rectangle 3"/>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5" name="Rectangle 4"/>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6" name="Oval 5"/>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p:txBody>
          <a:bodyPr/>
          <a:lstStyle>
            <a:lvl1pPr>
              <a:defRPr/>
            </a:lvl1pPr>
          </a:lstStyle>
          <a:p>
            <a:pPr>
              <a:defRPr/>
            </a:pPr>
            <a:fld id="{84D21936-14F7-4C17-86C3-A8F586A8AAAA}" type="datetime1">
              <a:rPr lang="fa-IR"/>
              <a:pPr>
                <a:defRPr/>
              </a:pPr>
              <a:t>1437/02/05</a:t>
            </a:fld>
            <a:endParaRPr/>
          </a:p>
        </p:txBody>
      </p:sp>
      <p:sp>
        <p:nvSpPr>
          <p:cNvPr id="8" name="Footer Placeholder 3"/>
          <p:cNvSpPr>
            <a:spLocks noGrp="1"/>
          </p:cNvSpPr>
          <p:nvPr>
            <p:ph type="ftr" sz="quarter" idx="11"/>
          </p:nvPr>
        </p:nvSpPr>
        <p:spPr/>
        <p:txBody>
          <a:bodyPr/>
          <a:lstStyle>
            <a:lvl1pPr>
              <a:defRPr/>
            </a:lvl1pPr>
          </a:lstStyle>
          <a:p>
            <a:pPr>
              <a:defRPr/>
            </a:pPr>
            <a:r>
              <a:rPr lang="en-US"/>
              <a:t>WWW.LIFE-SKILLS.IR</a:t>
            </a:r>
            <a:endParaRPr/>
          </a:p>
        </p:txBody>
      </p:sp>
      <p:sp>
        <p:nvSpPr>
          <p:cNvPr id="9" name="Slide Number Placeholder 4"/>
          <p:cNvSpPr>
            <a:spLocks noGrp="1"/>
          </p:cNvSpPr>
          <p:nvPr>
            <p:ph type="sldNum" sz="quarter" idx="12"/>
          </p:nvPr>
        </p:nvSpPr>
        <p:spPr/>
        <p:txBody>
          <a:bodyPr/>
          <a:lstStyle>
            <a:lvl1pPr>
              <a:defRPr/>
            </a:lvl1pPr>
          </a:lstStyle>
          <a:p>
            <a:pPr>
              <a:defRPr/>
            </a:pPr>
            <a:fld id="{05C400C1-DC08-4D43-B504-4C06F72EB8FD}" type="slidenum">
              <a:rPr/>
              <a:pPr>
                <a:defRPr/>
              </a:pPr>
              <a:t>‹#›</a:t>
            </a:fld>
            <a:endParaRPr/>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9"/>
          <p:cNvGrpSpPr>
            <a:grpSpLocks/>
          </p:cNvGrpSpPr>
          <p:nvPr/>
        </p:nvGrpSpPr>
        <p:grpSpPr bwMode="auto">
          <a:xfrm>
            <a:off x="0" y="0"/>
            <a:ext cx="1828800" cy="1676400"/>
            <a:chOff x="457200" y="457200"/>
            <a:chExt cx="1828800" cy="1676400"/>
          </a:xfrm>
        </p:grpSpPr>
        <p:sp>
          <p:nvSpPr>
            <p:cNvPr id="3" name="Rectangle 2"/>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4" name="Oval 3"/>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grpSp>
      <p:sp>
        <p:nvSpPr>
          <p:cNvPr id="5" name="Date Placeholder 1"/>
          <p:cNvSpPr>
            <a:spLocks noGrp="1"/>
          </p:cNvSpPr>
          <p:nvPr>
            <p:ph type="dt" sz="half" idx="10"/>
          </p:nvPr>
        </p:nvSpPr>
        <p:spPr/>
        <p:txBody>
          <a:bodyPr/>
          <a:lstStyle>
            <a:lvl1pPr>
              <a:defRPr/>
            </a:lvl1pPr>
          </a:lstStyle>
          <a:p>
            <a:pPr>
              <a:defRPr/>
            </a:pPr>
            <a:fld id="{278FC24B-B70B-4DAD-8BF8-83353EC6445E}" type="datetime1">
              <a:rPr lang="fa-IR"/>
              <a:pPr>
                <a:defRPr/>
              </a:pPr>
              <a:t>1437/02/05</a:t>
            </a:fld>
            <a:endParaRPr/>
          </a:p>
        </p:txBody>
      </p:sp>
      <p:sp>
        <p:nvSpPr>
          <p:cNvPr id="6" name="Footer Placeholder 2"/>
          <p:cNvSpPr>
            <a:spLocks noGrp="1"/>
          </p:cNvSpPr>
          <p:nvPr>
            <p:ph type="ftr" sz="quarter" idx="11"/>
          </p:nvPr>
        </p:nvSpPr>
        <p:spPr/>
        <p:txBody>
          <a:bodyPr/>
          <a:lstStyle>
            <a:lvl1pPr>
              <a:defRPr/>
            </a:lvl1pPr>
          </a:lstStyle>
          <a:p>
            <a:pPr>
              <a:defRPr/>
            </a:pPr>
            <a:r>
              <a:rPr lang="en-US"/>
              <a:t>WWW.LIFE-SKILLS.IR</a:t>
            </a:r>
            <a:endParaRPr/>
          </a:p>
        </p:txBody>
      </p:sp>
      <p:sp>
        <p:nvSpPr>
          <p:cNvPr id="7" name="Slide Number Placeholder 3"/>
          <p:cNvSpPr>
            <a:spLocks noGrp="1"/>
          </p:cNvSpPr>
          <p:nvPr>
            <p:ph type="sldNum" sz="quarter" idx="12"/>
          </p:nvPr>
        </p:nvSpPr>
        <p:spPr/>
        <p:txBody>
          <a:bodyPr/>
          <a:lstStyle>
            <a:lvl1pPr>
              <a:defRPr/>
            </a:lvl1pPr>
          </a:lstStyle>
          <a:p>
            <a:pPr>
              <a:defRPr/>
            </a:pPr>
            <a:fld id="{9978A770-EC5D-4FC3-8596-AE73E5B57738}" type="slidenum">
              <a:rPr/>
              <a:pPr>
                <a:defRPr/>
              </a:pPr>
              <a:t>‹#›</a:t>
            </a:fld>
            <a:endParaRPr/>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6E1188-F4BB-4164-9C73-D0415AC15A25}" type="datetime1">
              <a:rPr lang="fa-IR"/>
              <a:pPr>
                <a:defRPr/>
              </a:pPr>
              <a:t>1437/02/05</a:t>
            </a:fld>
            <a:endParaRPr/>
          </a:p>
        </p:txBody>
      </p:sp>
      <p:sp>
        <p:nvSpPr>
          <p:cNvPr id="6" name="Footer Placeholder 4"/>
          <p:cNvSpPr>
            <a:spLocks noGrp="1"/>
          </p:cNvSpPr>
          <p:nvPr>
            <p:ph type="ftr" sz="quarter" idx="11"/>
          </p:nvPr>
        </p:nvSpPr>
        <p:spPr/>
        <p:txBody>
          <a:bodyPr/>
          <a:lstStyle>
            <a:lvl1pPr>
              <a:defRPr/>
            </a:lvl1pPr>
          </a:lstStyle>
          <a:p>
            <a:pPr>
              <a:defRPr/>
            </a:pPr>
            <a:r>
              <a:rPr lang="en-US"/>
              <a:t>WWW.LIFE-SKILLS.IR</a:t>
            </a:r>
            <a:endParaRPr/>
          </a:p>
        </p:txBody>
      </p:sp>
      <p:sp>
        <p:nvSpPr>
          <p:cNvPr id="7" name="Slide Number Placeholder 5"/>
          <p:cNvSpPr>
            <a:spLocks noGrp="1"/>
          </p:cNvSpPr>
          <p:nvPr>
            <p:ph type="sldNum" sz="quarter" idx="12"/>
          </p:nvPr>
        </p:nvSpPr>
        <p:spPr/>
        <p:txBody>
          <a:bodyPr/>
          <a:lstStyle>
            <a:lvl1pPr>
              <a:defRPr/>
            </a:lvl1pPr>
          </a:lstStyle>
          <a:p>
            <a:pPr>
              <a:defRPr/>
            </a:pPr>
            <a:fld id="{6AE51FB7-A5BF-44EF-A6AF-0D5324F5F047}" type="slidenum">
              <a:rPr/>
              <a:pPr>
                <a:defRPr/>
              </a:pPr>
              <a:t>‹#›</a:t>
            </a:fld>
            <a:endParaRPr/>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164592" y="3031489"/>
            <a:ext cx="1527048" cy="2359152"/>
          </a:xfrm>
        </p:spPr>
        <p:txBody>
          <a:bodyPr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D9B502-7ABA-48C5-85E8-3CB9E92A5BBF}" type="datetime1">
              <a:rPr lang="fa-IR"/>
              <a:pPr>
                <a:defRPr/>
              </a:pPr>
              <a:t>1437/02/05</a:t>
            </a:fld>
            <a:endParaRPr/>
          </a:p>
        </p:txBody>
      </p:sp>
      <p:sp>
        <p:nvSpPr>
          <p:cNvPr id="6" name="Footer Placeholder 4"/>
          <p:cNvSpPr>
            <a:spLocks noGrp="1"/>
          </p:cNvSpPr>
          <p:nvPr>
            <p:ph type="ftr" sz="quarter" idx="11"/>
          </p:nvPr>
        </p:nvSpPr>
        <p:spPr/>
        <p:txBody>
          <a:bodyPr/>
          <a:lstStyle>
            <a:lvl1pPr>
              <a:defRPr/>
            </a:lvl1pPr>
          </a:lstStyle>
          <a:p>
            <a:pPr>
              <a:defRPr/>
            </a:pPr>
            <a:r>
              <a:rPr lang="en-US"/>
              <a:t>WWW.LIFE-SKILLS.IR</a:t>
            </a:r>
            <a:endParaRPr/>
          </a:p>
        </p:txBody>
      </p:sp>
      <p:sp>
        <p:nvSpPr>
          <p:cNvPr id="7" name="Slide Number Placeholder 5"/>
          <p:cNvSpPr>
            <a:spLocks noGrp="1"/>
          </p:cNvSpPr>
          <p:nvPr>
            <p:ph type="sldNum" sz="quarter" idx="12"/>
          </p:nvPr>
        </p:nvSpPr>
        <p:spPr/>
        <p:txBody>
          <a:bodyPr/>
          <a:lstStyle>
            <a:lvl1pPr>
              <a:defRPr/>
            </a:lvl1pPr>
          </a:lstStyle>
          <a:p>
            <a:pPr>
              <a:defRPr/>
            </a:pPr>
            <a:fld id="{B126A8F3-8C10-40CF-A02F-66D9E58DBC96}" type="slidenum">
              <a:rPr/>
              <a:pPr>
                <a:defRPr/>
              </a:pPr>
              <a:t>‹#›</a:t>
            </a:fld>
            <a:endParaRP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grpSp>
        <p:nvGrpSpPr>
          <p:cNvPr id="2050" name="Group 11"/>
          <p:cNvGrpSpPr>
            <a:grpSpLocks/>
          </p:cNvGrpSpPr>
          <p:nvPr/>
        </p:nvGrpSpPr>
        <p:grpSpPr bwMode="auto">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grpSp>
      <p:sp>
        <p:nvSpPr>
          <p:cNvPr id="2051" name="Text Placeholder 2"/>
          <p:cNvSpPr>
            <a:spLocks noGrp="1"/>
          </p:cNvSpPr>
          <p:nvPr>
            <p:ph type="body" idx="1"/>
          </p:nvPr>
        </p:nvSpPr>
        <p:spPr bwMode="auto">
          <a:xfrm>
            <a:off x="2438400" y="2286000"/>
            <a:ext cx="62484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4" name="Date Placeholder 3"/>
          <p:cNvSpPr>
            <a:spLocks noGrp="1"/>
          </p:cNvSpPr>
          <p:nvPr>
            <p:ph type="dt" sz="half" idx="2"/>
          </p:nvPr>
        </p:nvSpPr>
        <p:spPr>
          <a:xfrm>
            <a:off x="6553200" y="6351588"/>
            <a:ext cx="2133600" cy="365125"/>
          </a:xfrm>
          <a:prstGeom prst="rect">
            <a:avLst/>
          </a:prstGeom>
        </p:spPr>
        <p:txBody>
          <a:bodyPr vert="horz" lIns="91440" tIns="45720" rIns="91440" bIns="45720" rtlCol="0" anchor="ctr"/>
          <a:lstStyle>
            <a:lvl1pPr algn="r" rtl="0" fontAlgn="auto">
              <a:spcBef>
                <a:spcPts val="0"/>
              </a:spcBef>
              <a:spcAft>
                <a:spcPts val="0"/>
              </a:spcAft>
              <a:defRPr sz="900" cap="small" baseline="0" smtClean="0">
                <a:solidFill>
                  <a:schemeClr val="tx1"/>
                </a:solidFill>
                <a:latin typeface="+mj-lt"/>
                <a:cs typeface="+mn-cs"/>
              </a:defRPr>
            </a:lvl1pPr>
          </a:lstStyle>
          <a:p>
            <a:pPr>
              <a:defRPr/>
            </a:pPr>
            <a:fld id="{9D85BFDE-8B8A-4EC2-A640-3846A544E335}" type="datetime1">
              <a:rPr lang="fa-IR"/>
              <a:pPr>
                <a:defRPr/>
              </a:pPr>
              <a:t>1437/02/05</a:t>
            </a:fld>
            <a:endParaRPr/>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rtl="0" fontAlgn="auto">
              <a:spcBef>
                <a:spcPts val="0"/>
              </a:spcBef>
              <a:spcAft>
                <a:spcPts val="0"/>
              </a:spcAft>
              <a:defRPr sz="900" cap="small" baseline="0" smtClean="0">
                <a:solidFill>
                  <a:schemeClr val="tx1"/>
                </a:solidFill>
                <a:latin typeface="+mj-lt"/>
                <a:cs typeface="+mn-cs"/>
              </a:defRPr>
            </a:lvl1pPr>
          </a:lstStyle>
          <a:p>
            <a:pPr>
              <a:defRPr/>
            </a:pPr>
            <a:r>
              <a:rPr lang="en-US"/>
              <a:t>WWW.LIFE-SKILLS.IR</a:t>
            </a:r>
            <a:endParaRPr/>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rtl="0" fontAlgn="auto">
              <a:spcBef>
                <a:spcPts val="0"/>
              </a:spcBef>
              <a:spcAft>
                <a:spcPts val="0"/>
              </a:spcAft>
              <a:defRPr sz="1600" cap="small" baseline="0">
                <a:solidFill>
                  <a:schemeClr val="tx1"/>
                </a:solidFill>
                <a:latin typeface="+mj-lt"/>
                <a:cs typeface="+mn-cs"/>
              </a:defRPr>
            </a:lvl1pPr>
          </a:lstStyle>
          <a:p>
            <a:pPr>
              <a:defRPr/>
            </a:pPr>
            <a:fld id="{AA7B262B-74E8-4228-B46B-FDA7F4050A7D}"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83" r:id="rId1"/>
    <p:sldLayoutId id="2147483677" r:id="rId2"/>
    <p:sldLayoutId id="2147483684" r:id="rId3"/>
    <p:sldLayoutId id="2147483678" r:id="rId4"/>
    <p:sldLayoutId id="2147483679" r:id="rId5"/>
    <p:sldLayoutId id="2147483685" r:id="rId6"/>
    <p:sldLayoutId id="2147483686" r:id="rId7"/>
    <p:sldLayoutId id="2147483680" r:id="rId8"/>
    <p:sldLayoutId id="2147483681" r:id="rId9"/>
    <p:sldLayoutId id="2147483682" r:id="rId10"/>
    <p:sldLayoutId id="2147483687" r:id="rId11"/>
  </p:sldLayoutIdLst>
  <p:transition spd="slow">
    <p:wipe/>
  </p:transition>
  <p:hf sldNum="0" hdr="0" ftr="0" dt="0"/>
  <p:txStyles>
    <p:titleStyle>
      <a:lvl1pPr algn="r" rtl="1" fontAlgn="base">
        <a:spcBef>
          <a:spcPct val="0"/>
        </a:spcBef>
        <a:spcAft>
          <a:spcPct val="0"/>
        </a:spcAft>
        <a:defRPr sz="4400" kern="1200" cap="small" spc="200">
          <a:solidFill>
            <a:schemeClr val="tx1"/>
          </a:solidFill>
          <a:latin typeface="+mj-lt"/>
          <a:ea typeface="+mj-ea"/>
          <a:cs typeface="+mj-cs"/>
        </a:defRPr>
      </a:lvl1pPr>
      <a:lvl2pPr algn="r" rtl="1" fontAlgn="base">
        <a:spcBef>
          <a:spcPct val="0"/>
        </a:spcBef>
        <a:spcAft>
          <a:spcPct val="0"/>
        </a:spcAft>
        <a:defRPr sz="4400">
          <a:solidFill>
            <a:schemeClr val="tx1"/>
          </a:solidFill>
          <a:latin typeface="Trebuchet MS" pitchFamily="34" charset="0"/>
        </a:defRPr>
      </a:lvl2pPr>
      <a:lvl3pPr algn="r" rtl="1" fontAlgn="base">
        <a:spcBef>
          <a:spcPct val="0"/>
        </a:spcBef>
        <a:spcAft>
          <a:spcPct val="0"/>
        </a:spcAft>
        <a:defRPr sz="4400">
          <a:solidFill>
            <a:schemeClr val="tx1"/>
          </a:solidFill>
          <a:latin typeface="Trebuchet MS" pitchFamily="34" charset="0"/>
        </a:defRPr>
      </a:lvl3pPr>
      <a:lvl4pPr algn="r" rtl="1" fontAlgn="base">
        <a:spcBef>
          <a:spcPct val="0"/>
        </a:spcBef>
        <a:spcAft>
          <a:spcPct val="0"/>
        </a:spcAft>
        <a:defRPr sz="4400">
          <a:solidFill>
            <a:schemeClr val="tx1"/>
          </a:solidFill>
          <a:latin typeface="Trebuchet MS" pitchFamily="34" charset="0"/>
        </a:defRPr>
      </a:lvl4pPr>
      <a:lvl5pPr algn="r" rtl="1" fontAlgn="base">
        <a:spcBef>
          <a:spcPct val="0"/>
        </a:spcBef>
        <a:spcAft>
          <a:spcPct val="0"/>
        </a:spcAft>
        <a:defRPr sz="4400">
          <a:solidFill>
            <a:schemeClr val="tx1"/>
          </a:solidFill>
          <a:latin typeface="Trebuchet MS" pitchFamily="34" charset="0"/>
        </a:defRPr>
      </a:lvl5pPr>
      <a:lvl6pPr marL="457200" algn="r" rtl="1" fontAlgn="base">
        <a:spcBef>
          <a:spcPct val="0"/>
        </a:spcBef>
        <a:spcAft>
          <a:spcPct val="0"/>
        </a:spcAft>
        <a:defRPr sz="4400">
          <a:solidFill>
            <a:schemeClr val="tx1"/>
          </a:solidFill>
          <a:latin typeface="Trebuchet MS" pitchFamily="34" charset="0"/>
        </a:defRPr>
      </a:lvl6pPr>
      <a:lvl7pPr marL="914400" algn="r" rtl="1" fontAlgn="base">
        <a:spcBef>
          <a:spcPct val="0"/>
        </a:spcBef>
        <a:spcAft>
          <a:spcPct val="0"/>
        </a:spcAft>
        <a:defRPr sz="4400">
          <a:solidFill>
            <a:schemeClr val="tx1"/>
          </a:solidFill>
          <a:latin typeface="Trebuchet MS" pitchFamily="34" charset="0"/>
        </a:defRPr>
      </a:lvl7pPr>
      <a:lvl8pPr marL="1371600" algn="r" rtl="1" fontAlgn="base">
        <a:spcBef>
          <a:spcPct val="0"/>
        </a:spcBef>
        <a:spcAft>
          <a:spcPct val="0"/>
        </a:spcAft>
        <a:defRPr sz="4400">
          <a:solidFill>
            <a:schemeClr val="tx1"/>
          </a:solidFill>
          <a:latin typeface="Trebuchet MS" pitchFamily="34" charset="0"/>
        </a:defRPr>
      </a:lvl8pPr>
      <a:lvl9pPr marL="1828800" algn="r" rtl="1" fontAlgn="base">
        <a:spcBef>
          <a:spcPct val="0"/>
        </a:spcBef>
        <a:spcAft>
          <a:spcPct val="0"/>
        </a:spcAft>
        <a:defRPr sz="4400">
          <a:solidFill>
            <a:schemeClr val="tx1"/>
          </a:solidFill>
          <a:latin typeface="Trebuchet MS" pitchFamily="34" charset="0"/>
        </a:defRPr>
      </a:lvl9pPr>
    </p:titleStyle>
    <p:bodyStyle>
      <a:lvl1pPr marL="457200" indent="-457200" algn="r" rtl="1" fontAlgn="base">
        <a:spcBef>
          <a:spcPts val="1800"/>
        </a:spcBef>
        <a:spcAft>
          <a:spcPct val="0"/>
        </a:spcAft>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r" rtl="1" fontAlgn="base">
        <a:spcBef>
          <a:spcPts val="1800"/>
        </a:spcBef>
        <a:spcAft>
          <a:spcPct val="0"/>
        </a:spcAft>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r" rtl="1" fontAlgn="base">
        <a:spcBef>
          <a:spcPts val="1200"/>
        </a:spcBef>
        <a:spcAft>
          <a:spcPct val="0"/>
        </a:spcAft>
        <a:buClr>
          <a:srgbClr val="D5EFFF"/>
        </a:buClr>
        <a:buSzPct val="80000"/>
        <a:buFont typeface="Wingdings" pitchFamily="2" charset="2"/>
        <a:buChar char=""/>
        <a:defRPr kern="1200">
          <a:solidFill>
            <a:schemeClr val="tx1"/>
          </a:solidFill>
          <a:latin typeface="+mn-lt"/>
          <a:ea typeface="+mn-ea"/>
          <a:cs typeface="+mn-cs"/>
        </a:defRPr>
      </a:lvl3pPr>
      <a:lvl4pPr marL="1828800" indent="-457200" algn="r" rtl="1" fontAlgn="base">
        <a:spcBef>
          <a:spcPts val="1200"/>
        </a:spcBef>
        <a:spcAft>
          <a:spcPct val="0"/>
        </a:spcAft>
        <a:buClr>
          <a:srgbClr val="ACDFFE"/>
        </a:buClr>
        <a:buSzPct val="80000"/>
        <a:buFont typeface="Wingdings" pitchFamily="2" charset="2"/>
        <a:buChar char=""/>
        <a:defRPr sz="1600" kern="1200">
          <a:solidFill>
            <a:schemeClr val="tx1"/>
          </a:solidFill>
          <a:latin typeface="+mn-lt"/>
          <a:ea typeface="+mn-ea"/>
          <a:cs typeface="+mn-cs"/>
        </a:defRPr>
      </a:lvl4pPr>
      <a:lvl5pPr marL="2286000" indent="-457200" algn="r" rtl="1" fontAlgn="base">
        <a:spcBef>
          <a:spcPts val="1200"/>
        </a:spcBef>
        <a:spcAft>
          <a:spcPct val="0"/>
        </a:spcAft>
        <a:buClr>
          <a:srgbClr val="C0EDA8"/>
        </a:buClr>
        <a:buSzPct val="80000"/>
        <a:buFont typeface="Wingdings" pitchFamily="2" charset="2"/>
        <a:buChar char=""/>
        <a:defRPr sz="1600" kern="1200">
          <a:solidFill>
            <a:schemeClr val="tx1"/>
          </a:solidFill>
          <a:latin typeface="+mn-lt"/>
          <a:ea typeface="+mn-ea"/>
          <a:cs typeface="+mn-cs"/>
        </a:defRPr>
      </a:lvl5pPr>
      <a:lvl6pPr marL="2743200" indent="-457200" algn="r" defTabSz="914400" rtl="1"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r" defTabSz="914400" rtl="1"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r" defTabSz="914400" rtl="1"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r" defTabSz="914400" rtl="1"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285750" y="357188"/>
            <a:ext cx="8429625" cy="2643187"/>
          </a:xfrm>
        </p:spPr>
        <p:txBody>
          <a:bodyPr>
            <a:noAutofit/>
          </a:bodyPr>
          <a:lstStyle/>
          <a:p>
            <a:pPr fontAlgn="auto">
              <a:spcAft>
                <a:spcPts val="0"/>
              </a:spcAft>
              <a:defRPr/>
            </a:pPr>
            <a:r>
              <a:rPr lang="fa-IR" sz="3200" b="1" dirty="0" smtClean="0">
                <a:latin typeface="+mn-lt"/>
                <a:ea typeface="+mn-ea"/>
                <a:cs typeface="+mn-cs"/>
              </a:rPr>
              <a:t>به نام خداوند لوح و قلم </a:t>
            </a:r>
            <a:br>
              <a:rPr lang="fa-IR" sz="3200" b="1" dirty="0" smtClean="0">
                <a:latin typeface="+mn-lt"/>
                <a:ea typeface="+mn-ea"/>
                <a:cs typeface="+mn-cs"/>
              </a:rPr>
            </a:br>
            <a:r>
              <a:rPr lang="fa-IR" sz="3200" b="1" dirty="0" smtClean="0">
                <a:latin typeface="+mn-lt"/>
                <a:ea typeface="+mn-ea"/>
                <a:cs typeface="+mn-cs"/>
              </a:rPr>
              <a:t/>
            </a:r>
            <a:br>
              <a:rPr lang="fa-IR" sz="3200" b="1" dirty="0" smtClean="0">
                <a:latin typeface="+mn-lt"/>
                <a:ea typeface="+mn-ea"/>
                <a:cs typeface="+mn-cs"/>
              </a:rPr>
            </a:br>
            <a:r>
              <a:rPr lang="fa-IR" sz="3200" b="1" dirty="0" smtClean="0">
                <a:latin typeface="+mn-lt"/>
                <a:ea typeface="+mn-ea"/>
                <a:cs typeface="+mn-cs"/>
              </a:rPr>
              <a:t>                            حقیقت نگار وجود و عدم</a:t>
            </a:r>
            <a:r>
              <a:rPr lang="fa-IR" sz="3600" b="1" dirty="0" smtClean="0">
                <a:latin typeface="+mn-lt"/>
                <a:ea typeface="+mn-ea"/>
                <a:cs typeface="+mn-cs"/>
              </a:rPr>
              <a:t/>
            </a:r>
            <a:br>
              <a:rPr lang="fa-IR" sz="3600" b="1" dirty="0" smtClean="0">
                <a:latin typeface="+mn-lt"/>
                <a:ea typeface="+mn-ea"/>
                <a:cs typeface="+mn-cs"/>
              </a:rPr>
            </a:br>
            <a:endParaRPr lang="fa-IR" sz="3600" b="1" dirty="0">
              <a:latin typeface="+mn-lt"/>
              <a:ea typeface="+mn-ea"/>
              <a:cs typeface="+mn-cs"/>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75" y="228600"/>
            <a:ext cx="6245225" cy="1143000"/>
          </a:xfrm>
        </p:spPr>
        <p:txBody>
          <a:bodyPr/>
          <a:lstStyle/>
          <a:p>
            <a:pPr fontAlgn="auto">
              <a:spcAft>
                <a:spcPts val="0"/>
              </a:spcAft>
              <a:defRPr/>
            </a:pPr>
            <a:r>
              <a:rPr lang="fa-IR" dirty="0" smtClean="0"/>
              <a:t>موانع خلاقیت</a:t>
            </a:r>
            <a:endParaRPr lang="fa-IR" dirty="0"/>
          </a:p>
        </p:txBody>
      </p:sp>
      <p:sp>
        <p:nvSpPr>
          <p:cNvPr id="16387" name="Content Placeholder 2"/>
          <p:cNvSpPr>
            <a:spLocks noGrp="1"/>
          </p:cNvSpPr>
          <p:nvPr>
            <p:ph idx="1"/>
          </p:nvPr>
        </p:nvSpPr>
        <p:spPr>
          <a:xfrm>
            <a:off x="2706688" y="2071688"/>
            <a:ext cx="6151562" cy="3906837"/>
          </a:xfrm>
        </p:spPr>
        <p:txBody>
          <a:bodyPr/>
          <a:lstStyle/>
          <a:p>
            <a:pPr>
              <a:buFont typeface="Wingdings" pitchFamily="2" charset="2"/>
              <a:buNone/>
            </a:pPr>
            <a:r>
              <a:rPr lang="fa-IR" sz="2800" b="1" smtClean="0"/>
              <a:t> الف : موانع فردی :</a:t>
            </a:r>
            <a:endParaRPr lang="fa-IR" sz="2400" b="1" smtClean="0"/>
          </a:p>
          <a:p>
            <a:pPr>
              <a:buFont typeface="Wingdings" pitchFamily="2" charset="2"/>
              <a:buNone/>
            </a:pPr>
            <a:r>
              <a:rPr lang="fa-IR" sz="2800" smtClean="0"/>
              <a:t>الف -1 موانع بیولوژیک</a:t>
            </a:r>
          </a:p>
          <a:p>
            <a:pPr>
              <a:buFont typeface="Wingdings" pitchFamily="2" charset="2"/>
              <a:buNone/>
            </a:pPr>
            <a:r>
              <a:rPr lang="fa-IR" sz="2800" smtClean="0"/>
              <a:t>الف -2 موانع فیزیولوژیک</a:t>
            </a:r>
          </a:p>
          <a:p>
            <a:pPr>
              <a:buFont typeface="Wingdings" pitchFamily="2" charset="2"/>
              <a:buNone/>
            </a:pPr>
            <a:r>
              <a:rPr lang="fa-IR" sz="2800" smtClean="0"/>
              <a:t>الف -3 موانع روانی </a:t>
            </a:r>
          </a:p>
        </p:txBody>
      </p:sp>
      <p:pic>
        <p:nvPicPr>
          <p:cNvPr id="9" name="Picture 6" descr="2377014"/>
          <p:cNvPicPr>
            <a:picLocks noChangeAspect="1" noChangeArrowheads="1"/>
          </p:cNvPicPr>
          <p:nvPr/>
        </p:nvPicPr>
        <p:blipFill>
          <a:blip r:embed="rId2" cstate="print"/>
          <a:srcRect/>
          <a:stretch>
            <a:fillRect/>
          </a:stretch>
        </p:blipFill>
        <p:spPr bwMode="auto">
          <a:xfrm>
            <a:off x="1071563" y="4043363"/>
            <a:ext cx="2000250" cy="2814637"/>
          </a:xfrm>
          <a:prstGeom prst="rect">
            <a:avLst/>
          </a:prstGeom>
          <a:noFill/>
          <a:ln w="9525">
            <a:noFill/>
            <a:miter lim="800000"/>
            <a:headEnd/>
            <a:tailEnd/>
          </a:ln>
        </p:spPr>
      </p:pic>
      <p:pic>
        <p:nvPicPr>
          <p:cNvPr id="10" name="Picture 5" descr="EURSGN40"/>
          <p:cNvPicPr>
            <a:picLocks noChangeAspect="1" noChangeArrowheads="1"/>
          </p:cNvPicPr>
          <p:nvPr/>
        </p:nvPicPr>
        <p:blipFill>
          <a:blip r:embed="rId3" cstate="print"/>
          <a:srcRect/>
          <a:stretch>
            <a:fillRect/>
          </a:stretch>
        </p:blipFill>
        <p:spPr bwMode="auto">
          <a:xfrm>
            <a:off x="2428875" y="1928813"/>
            <a:ext cx="2571750" cy="2143125"/>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1000"/>
                                        <p:tgtEl>
                                          <p:spTgt spid="9"/>
                                        </p:tgtEl>
                                      </p:cBhvr>
                                    </p:animEffect>
                                  </p:childTnLst>
                                </p:cTn>
                              </p:par>
                              <p:par>
                                <p:cTn id="8" presetID="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fill="hold"/>
                                        <p:tgtEl>
                                          <p:spTgt spid="10"/>
                                        </p:tgtEl>
                                        <p:attrNameLst>
                                          <p:attrName>ppt_x</p:attrName>
                                        </p:attrNameLst>
                                      </p:cBhvr>
                                      <p:tavLst>
                                        <p:tav tm="0">
                                          <p:val>
                                            <p:strVal val="0-#ppt_w/2"/>
                                          </p:val>
                                        </p:tav>
                                        <p:tav tm="100000">
                                          <p:val>
                                            <p:strVal val="#ppt_x"/>
                                          </p:val>
                                        </p:tav>
                                      </p:tavLst>
                                    </p:anim>
                                    <p:anim calcmode="lin" valueType="num">
                                      <p:cBhvr additive="base">
                                        <p:cTn id="11"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fa-IR" dirty="0" smtClean="0"/>
              <a:t>موانع خلاقیت</a:t>
            </a:r>
            <a:endParaRPr lang="fa-IR" dirty="0"/>
          </a:p>
        </p:txBody>
      </p:sp>
      <p:sp>
        <p:nvSpPr>
          <p:cNvPr id="3" name="Content Placeholder 2"/>
          <p:cNvSpPr>
            <a:spLocks noGrp="1"/>
          </p:cNvSpPr>
          <p:nvPr>
            <p:ph sz="half" idx="1"/>
          </p:nvPr>
        </p:nvSpPr>
        <p:spPr>
          <a:xfrm>
            <a:off x="1714500" y="2928938"/>
            <a:ext cx="3695700" cy="3643312"/>
          </a:xfrm>
        </p:spPr>
        <p:txBody>
          <a:bodyPr rtlCol="0">
            <a:normAutofit lnSpcReduction="10000"/>
          </a:bodyPr>
          <a:lstStyle/>
          <a:p>
            <a:pPr fontAlgn="auto">
              <a:spcAft>
                <a:spcPts val="0"/>
              </a:spcAft>
              <a:buFont typeface="Wingdings" pitchFamily="2" charset="2"/>
              <a:buNone/>
              <a:defRPr/>
            </a:pPr>
            <a:endParaRPr lang="fa-IR" sz="1700" dirty="0" smtClean="0"/>
          </a:p>
          <a:p>
            <a:pPr fontAlgn="auto">
              <a:spcAft>
                <a:spcPts val="0"/>
              </a:spcAft>
              <a:buFont typeface="Wingdings" pitchFamily="2" charset="2"/>
              <a:buNone/>
              <a:defRPr/>
            </a:pPr>
            <a:endParaRPr lang="fa-IR" sz="1700" dirty="0" smtClean="0"/>
          </a:p>
          <a:p>
            <a:pPr fontAlgn="auto">
              <a:spcAft>
                <a:spcPts val="0"/>
              </a:spcAft>
              <a:buFont typeface="Wingdings" pitchFamily="2" charset="2"/>
              <a:buNone/>
              <a:defRPr/>
            </a:pPr>
            <a:r>
              <a:rPr lang="fa-IR" sz="2400" dirty="0" smtClean="0"/>
              <a:t>ب -5 مواجهه غیرعلمی </a:t>
            </a:r>
          </a:p>
          <a:p>
            <a:pPr fontAlgn="auto">
              <a:spcAft>
                <a:spcPts val="0"/>
              </a:spcAft>
              <a:buFont typeface="Wingdings" pitchFamily="2" charset="2"/>
              <a:buNone/>
              <a:defRPr/>
            </a:pPr>
            <a:r>
              <a:rPr lang="fa-IR" sz="2400" dirty="0" smtClean="0"/>
              <a:t>ب -6 موانع مدیریتی </a:t>
            </a:r>
          </a:p>
          <a:p>
            <a:pPr fontAlgn="auto">
              <a:spcAft>
                <a:spcPts val="0"/>
              </a:spcAft>
              <a:buFont typeface="Wingdings" pitchFamily="2" charset="2"/>
              <a:buNone/>
              <a:defRPr/>
            </a:pPr>
            <a:r>
              <a:rPr lang="fa-IR" sz="2400" dirty="0" smtClean="0"/>
              <a:t>ب -7 موانع مربوط به منابع انسانی</a:t>
            </a:r>
          </a:p>
          <a:p>
            <a:pPr fontAlgn="auto">
              <a:spcAft>
                <a:spcPts val="0"/>
              </a:spcAft>
              <a:buFont typeface="Wingdings" pitchFamily="2" charset="2"/>
              <a:buNone/>
              <a:defRPr/>
            </a:pPr>
            <a:r>
              <a:rPr lang="fa-IR" sz="2400" dirty="0" smtClean="0"/>
              <a:t>ب -8 موانع ساختاری </a:t>
            </a:r>
          </a:p>
          <a:p>
            <a:pPr fontAlgn="auto">
              <a:spcAft>
                <a:spcPts val="0"/>
              </a:spcAft>
              <a:buFont typeface="Wingdings" pitchFamily="2" charset="2"/>
              <a:buNone/>
              <a:defRPr/>
            </a:pPr>
            <a:r>
              <a:rPr lang="fa-IR" sz="2400" dirty="0" smtClean="0"/>
              <a:t>ب -9 . . . . </a:t>
            </a:r>
          </a:p>
        </p:txBody>
      </p:sp>
      <p:sp>
        <p:nvSpPr>
          <p:cNvPr id="5" name="Content Placeholder 4"/>
          <p:cNvSpPr>
            <a:spLocks noGrp="1"/>
          </p:cNvSpPr>
          <p:nvPr>
            <p:ph sz="half" idx="2"/>
          </p:nvPr>
        </p:nvSpPr>
        <p:spPr>
          <a:xfrm>
            <a:off x="5715000" y="2286000"/>
            <a:ext cx="3286125" cy="4357688"/>
          </a:xfrm>
        </p:spPr>
        <p:txBody>
          <a:bodyPr rtlCol="0">
            <a:normAutofit lnSpcReduction="10000"/>
          </a:bodyPr>
          <a:lstStyle/>
          <a:p>
            <a:pPr fontAlgn="auto">
              <a:spcAft>
                <a:spcPts val="0"/>
              </a:spcAft>
              <a:buFont typeface="Wingdings" pitchFamily="2" charset="2"/>
              <a:buNone/>
              <a:defRPr/>
            </a:pPr>
            <a:r>
              <a:rPr lang="fa-IR" sz="2800" b="1" dirty="0" smtClean="0"/>
              <a:t>ب - موانع محیطی :</a:t>
            </a:r>
          </a:p>
          <a:p>
            <a:pPr fontAlgn="auto">
              <a:spcAft>
                <a:spcPts val="0"/>
              </a:spcAft>
              <a:buFont typeface="Wingdings" pitchFamily="2" charset="2"/>
              <a:buNone/>
              <a:defRPr/>
            </a:pPr>
            <a:r>
              <a:rPr lang="fa-IR" sz="2400" dirty="0" smtClean="0"/>
              <a:t>ب -1 موانع اقتصادی </a:t>
            </a:r>
          </a:p>
          <a:p>
            <a:pPr fontAlgn="auto">
              <a:spcAft>
                <a:spcPts val="0"/>
              </a:spcAft>
              <a:buFont typeface="Wingdings" pitchFamily="2" charset="2"/>
              <a:buNone/>
              <a:defRPr/>
            </a:pPr>
            <a:r>
              <a:rPr lang="fa-IR" sz="2400" dirty="0" smtClean="0"/>
              <a:t>ب -2 سیاست ها قوانین ومقررات</a:t>
            </a:r>
          </a:p>
          <a:p>
            <a:pPr fontAlgn="auto">
              <a:spcAft>
                <a:spcPts val="0"/>
              </a:spcAft>
              <a:buFont typeface="Wingdings" pitchFamily="2" charset="2"/>
              <a:buNone/>
              <a:defRPr/>
            </a:pPr>
            <a:r>
              <a:rPr lang="fa-IR" sz="2400" dirty="0" smtClean="0"/>
              <a:t>ب -3 موانع تاریخی – مذهبی</a:t>
            </a:r>
          </a:p>
          <a:p>
            <a:pPr fontAlgn="auto">
              <a:spcAft>
                <a:spcPts val="0"/>
              </a:spcAft>
              <a:buFont typeface="Wingdings" pitchFamily="2" charset="2"/>
              <a:buNone/>
              <a:defRPr/>
            </a:pPr>
            <a:r>
              <a:rPr lang="fa-IR" sz="2400" dirty="0" smtClean="0"/>
              <a:t>ب -4 موانع اجتماعی</a:t>
            </a:r>
          </a:p>
          <a:p>
            <a:pPr fontAlgn="auto">
              <a:spcAft>
                <a:spcPts val="0"/>
              </a:spcAft>
              <a:buFont typeface="Wingdings" pitchFamily="2" charset="2"/>
              <a:buNone/>
              <a:defRPr/>
            </a:pPr>
            <a:endParaRPr lang="fa-IR" dirty="0"/>
          </a:p>
        </p:txBody>
      </p:sp>
      <p:pic>
        <p:nvPicPr>
          <p:cNvPr id="8" name="Picture 4" descr="stopsign4c.gif"/>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1785938"/>
            <a:ext cx="3000375" cy="3929062"/>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75" y="228600"/>
            <a:ext cx="6245225" cy="1143000"/>
          </a:xfrm>
        </p:spPr>
        <p:txBody>
          <a:bodyPr/>
          <a:lstStyle/>
          <a:p>
            <a:pPr fontAlgn="auto">
              <a:spcAft>
                <a:spcPts val="0"/>
              </a:spcAft>
              <a:defRPr/>
            </a:pPr>
            <a:r>
              <a:rPr lang="fa-IR" dirty="0" smtClean="0"/>
              <a:t>تکنیک های خلاقیت</a:t>
            </a:r>
            <a:endParaRPr lang="fa-IR" dirty="0"/>
          </a:p>
        </p:txBody>
      </p:sp>
      <p:sp>
        <p:nvSpPr>
          <p:cNvPr id="3" name="Content Placeholder 2"/>
          <p:cNvSpPr>
            <a:spLocks noGrp="1"/>
          </p:cNvSpPr>
          <p:nvPr>
            <p:ph idx="1"/>
          </p:nvPr>
        </p:nvSpPr>
        <p:spPr>
          <a:xfrm>
            <a:off x="2286000" y="1785938"/>
            <a:ext cx="6715125" cy="4071937"/>
          </a:xfrm>
        </p:spPr>
        <p:txBody>
          <a:bodyPr rtlCol="0">
            <a:normAutofit fontScale="55000" lnSpcReduction="20000"/>
          </a:bodyPr>
          <a:lstStyle/>
          <a:p>
            <a:pPr fontAlgn="auto">
              <a:lnSpc>
                <a:spcPct val="150000"/>
              </a:lnSpc>
              <a:spcAft>
                <a:spcPts val="0"/>
              </a:spcAft>
              <a:buFont typeface="Wingdings" pitchFamily="2" charset="2"/>
              <a:buNone/>
              <a:defRPr/>
            </a:pPr>
            <a:r>
              <a:rPr lang="fa-IR" altLang="fa-IR" sz="4800" b="1" dirty="0" smtClean="0"/>
              <a:t>تکنیک  طوفان مغزی :</a:t>
            </a:r>
          </a:p>
          <a:p>
            <a:pPr marL="640080" lvl="1" indent="-274320" fontAlgn="auto">
              <a:spcAft>
                <a:spcPts val="0"/>
              </a:spcAft>
              <a:buFont typeface="Wingdings" pitchFamily="2" charset="2"/>
              <a:buNone/>
              <a:defRPr/>
            </a:pPr>
            <a:r>
              <a:rPr lang="ar-SA" sz="3400" dirty="0" smtClean="0"/>
              <a:t>قوانین </a:t>
            </a:r>
            <a:r>
              <a:rPr lang="fa-IR" sz="3400" dirty="0" smtClean="0"/>
              <a:t>طوفان فکری</a:t>
            </a:r>
            <a:r>
              <a:rPr lang="ar-SA" sz="3400" dirty="0" smtClean="0"/>
              <a:t> :</a:t>
            </a:r>
            <a:endParaRPr lang="fa-IR" sz="3400" dirty="0" smtClean="0"/>
          </a:p>
          <a:p>
            <a:pPr marL="640080" lvl="1" indent="-274320" fontAlgn="auto">
              <a:spcAft>
                <a:spcPts val="0"/>
              </a:spcAft>
              <a:buFont typeface="Wingdings" pitchFamily="2" charset="2"/>
              <a:buNone/>
              <a:defRPr/>
            </a:pPr>
            <a:r>
              <a:rPr lang="ar-SA" sz="3400" dirty="0" smtClean="0"/>
              <a:t/>
            </a:r>
            <a:br>
              <a:rPr lang="ar-SA" sz="3400" dirty="0" smtClean="0"/>
            </a:br>
            <a:r>
              <a:rPr lang="fa-IR" sz="3400" dirty="0" smtClean="0"/>
              <a:t>هیچ فکری مورد انتقاد قرار نمی گیرد.</a:t>
            </a:r>
          </a:p>
          <a:p>
            <a:pPr marL="640080" lvl="1" indent="-274320" fontAlgn="auto">
              <a:spcAft>
                <a:spcPts val="0"/>
              </a:spcAft>
              <a:buFont typeface="Wingdings" pitchFamily="2" charset="2"/>
              <a:buChar char="v"/>
              <a:defRPr/>
            </a:pPr>
            <a:r>
              <a:rPr lang="fa-IR" sz="3400" dirty="0" smtClean="0"/>
              <a:t>هرچه فکرها بکرتر و بدیع تر باشد بهتر است.</a:t>
            </a:r>
          </a:p>
          <a:p>
            <a:pPr marL="640080" lvl="1" indent="-274320" fontAlgn="auto">
              <a:spcAft>
                <a:spcPts val="0"/>
              </a:spcAft>
              <a:buFont typeface="Wingdings" pitchFamily="2" charset="2"/>
              <a:buChar char="v"/>
              <a:defRPr/>
            </a:pPr>
            <a:r>
              <a:rPr lang="fa-IR" sz="3400" dirty="0" smtClean="0"/>
              <a:t>هر چه تعداد ایده ها بیشتر باشد بهتر است.</a:t>
            </a:r>
          </a:p>
          <a:p>
            <a:pPr marL="640080" lvl="1" indent="-274320" fontAlgn="auto">
              <a:spcAft>
                <a:spcPts val="0"/>
              </a:spcAft>
              <a:buFont typeface="Wingdings" pitchFamily="2" charset="2"/>
              <a:buChar char="v"/>
              <a:defRPr/>
            </a:pPr>
            <a:r>
              <a:rPr lang="fa-IR" sz="3400" dirty="0" smtClean="0"/>
              <a:t>افراد برای بهبود و توسعه ابعاد فکرهایی که ارائه میدهند تشویق میشوند.</a:t>
            </a:r>
          </a:p>
          <a:p>
            <a:pPr marL="640080" lvl="1" indent="-274320" fontAlgn="auto">
              <a:spcAft>
                <a:spcPts val="0"/>
              </a:spcAft>
              <a:buFont typeface="Wingdings" pitchFamily="2" charset="2"/>
              <a:buChar char="v"/>
              <a:defRPr/>
            </a:pPr>
            <a:r>
              <a:rPr lang="fa-IR" sz="3400" dirty="0" smtClean="0"/>
              <a:t>همه ایده ها یادداشت می شوند. </a:t>
            </a:r>
          </a:p>
          <a:p>
            <a:pPr marL="640080" lvl="1" indent="-274320" fontAlgn="auto">
              <a:spcAft>
                <a:spcPts val="0"/>
              </a:spcAft>
              <a:buFont typeface="Wingdings" pitchFamily="2" charset="2"/>
              <a:buChar char="v"/>
              <a:defRPr/>
            </a:pPr>
            <a:r>
              <a:rPr lang="fa-IR" sz="3400" dirty="0" smtClean="0"/>
              <a:t>هیچ ایده ای رد نمی شود بلکه تکوین می یابد.</a:t>
            </a:r>
            <a:endParaRPr lang="en-US" sz="3400" dirty="0" smtClean="0"/>
          </a:p>
          <a:p>
            <a:pPr fontAlgn="auto">
              <a:lnSpc>
                <a:spcPct val="150000"/>
              </a:lnSpc>
              <a:spcAft>
                <a:spcPts val="0"/>
              </a:spcAft>
              <a:buFont typeface="Wingdings" pitchFamily="2" charset="2"/>
              <a:buNone/>
              <a:defRPr/>
            </a:pPr>
            <a:endParaRPr lang="en-US" sz="3000" dirty="0" smtClean="0"/>
          </a:p>
          <a:p>
            <a:pPr fontAlgn="auto">
              <a:lnSpc>
                <a:spcPct val="150000"/>
              </a:lnSpc>
              <a:spcAft>
                <a:spcPts val="0"/>
              </a:spcAft>
              <a:buFont typeface="Wingdings" pitchFamily="2" charset="2"/>
              <a:buNone/>
              <a:defRPr/>
            </a:pPr>
            <a:endParaRPr lang="en-US" sz="3000" dirty="0" smtClean="0"/>
          </a:p>
          <a:p>
            <a:pPr fontAlgn="auto">
              <a:spcAft>
                <a:spcPts val="0"/>
              </a:spcAft>
              <a:defRPr/>
            </a:pPr>
            <a:endParaRPr lang="fa-IR" dirty="0"/>
          </a:p>
        </p:txBody>
      </p:sp>
      <p:pic>
        <p:nvPicPr>
          <p:cNvPr id="5" name="Picture 9" descr="10049-01"/>
          <p:cNvPicPr>
            <a:picLocks noChangeAspect="1" noChangeArrowheads="1"/>
          </p:cNvPicPr>
          <p:nvPr/>
        </p:nvPicPr>
        <p:blipFill>
          <a:blip r:embed="rId2" cstate="print">
            <a:lum bright="-20000"/>
          </a:blip>
          <a:srcRect/>
          <a:stretch>
            <a:fillRect/>
          </a:stretch>
        </p:blipFill>
        <p:spPr bwMode="auto">
          <a:xfrm>
            <a:off x="0" y="4916488"/>
            <a:ext cx="4643438" cy="1941512"/>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75" y="228600"/>
            <a:ext cx="6245225" cy="1143000"/>
          </a:xfrm>
        </p:spPr>
        <p:txBody>
          <a:bodyPr/>
          <a:lstStyle/>
          <a:p>
            <a:pPr fontAlgn="auto">
              <a:spcAft>
                <a:spcPts val="0"/>
              </a:spcAft>
              <a:defRPr/>
            </a:pPr>
            <a:r>
              <a:rPr lang="fa-IR" dirty="0" smtClean="0"/>
              <a:t>تکنیک های خلاقیت</a:t>
            </a:r>
            <a:endParaRPr lang="fa-IR" dirty="0"/>
          </a:p>
        </p:txBody>
      </p:sp>
      <p:sp>
        <p:nvSpPr>
          <p:cNvPr id="3" name="Content Placeholder 2"/>
          <p:cNvSpPr>
            <a:spLocks noGrp="1"/>
          </p:cNvSpPr>
          <p:nvPr>
            <p:ph idx="1"/>
          </p:nvPr>
        </p:nvSpPr>
        <p:spPr>
          <a:xfrm>
            <a:off x="2706688" y="2000250"/>
            <a:ext cx="6151562" cy="4500563"/>
          </a:xfrm>
        </p:spPr>
        <p:txBody>
          <a:bodyPr rtlCol="0">
            <a:normAutofit fontScale="25000" lnSpcReduction="20000"/>
          </a:bodyPr>
          <a:lstStyle/>
          <a:p>
            <a:pPr fontAlgn="auto">
              <a:spcAft>
                <a:spcPts val="0"/>
              </a:spcAft>
              <a:buFont typeface="Wingdings" pitchFamily="2" charset="2"/>
              <a:buNone/>
              <a:defRPr/>
            </a:pPr>
            <a:r>
              <a:rPr lang="fa-IR" altLang="fa-IR" dirty="0" smtClean="0"/>
              <a:t/>
            </a:r>
            <a:br>
              <a:rPr lang="fa-IR" altLang="fa-IR" dirty="0" smtClean="0"/>
            </a:br>
            <a:r>
              <a:rPr lang="fa-IR" altLang="fa-IR" sz="11200" b="1" dirty="0" smtClean="0"/>
              <a:t>تکنیک</a:t>
            </a:r>
            <a:r>
              <a:rPr lang="en-US" altLang="fa-IR" sz="11200" b="1" dirty="0" smtClean="0"/>
              <a:t>5w.1h </a:t>
            </a:r>
            <a:endParaRPr lang="fa-IR" altLang="fa-IR" sz="11200" b="1" dirty="0" smtClean="0"/>
          </a:p>
          <a:p>
            <a:pPr marL="274320" indent="-274320" fontAlgn="auto">
              <a:spcAft>
                <a:spcPts val="0"/>
              </a:spcAft>
              <a:buClr>
                <a:srgbClr val="002060"/>
              </a:buClr>
              <a:buFont typeface="Wingdings" pitchFamily="2" charset="2"/>
              <a:buChar char="v"/>
              <a:defRPr/>
            </a:pPr>
            <a:r>
              <a:rPr lang="fa-IR" sz="7000" dirty="0" smtClean="0"/>
              <a:t>از این روش برای ایجاد سؤالات بی شمار بهبود استفاده می شود.</a:t>
            </a:r>
          </a:p>
          <a:p>
            <a:pPr marL="274320" indent="-274320" fontAlgn="auto">
              <a:spcAft>
                <a:spcPts val="0"/>
              </a:spcAft>
              <a:buClr>
                <a:srgbClr val="002060"/>
              </a:buClr>
              <a:buFont typeface="Wingdings" pitchFamily="2" charset="2"/>
              <a:buChar char="v"/>
              <a:defRPr/>
            </a:pPr>
            <a:r>
              <a:rPr lang="fa-IR" sz="7000" dirty="0" smtClean="0"/>
              <a:t>در این تکنیک، در مورد هر چیزی شش سؤال زیر مطرح می شود:</a:t>
            </a:r>
          </a:p>
          <a:p>
            <a:pPr marL="640080" lvl="1" indent="-274320" fontAlgn="auto">
              <a:spcAft>
                <a:spcPts val="0"/>
              </a:spcAft>
              <a:buClr>
                <a:srgbClr val="002060"/>
              </a:buClr>
              <a:buFont typeface="Wingdings" pitchFamily="2" charset="2"/>
              <a:buChar char="v"/>
              <a:defRPr/>
            </a:pPr>
            <a:r>
              <a:rPr lang="en-US" sz="7200" b="1" dirty="0" smtClean="0">
                <a:solidFill>
                  <a:srgbClr val="FF0000"/>
                </a:solidFill>
              </a:rPr>
              <a:t>W</a:t>
            </a:r>
            <a:r>
              <a:rPr lang="en-US" sz="7000" dirty="0" smtClean="0"/>
              <a:t>hat?</a:t>
            </a:r>
            <a:r>
              <a:rPr lang="fa-IR" sz="7000" dirty="0" smtClean="0"/>
              <a:t> – چه چیزی؟</a:t>
            </a:r>
            <a:endParaRPr lang="en-US" sz="7000" dirty="0" smtClean="0"/>
          </a:p>
          <a:p>
            <a:pPr marL="640080" lvl="1" indent="-274320" fontAlgn="auto">
              <a:spcAft>
                <a:spcPts val="0"/>
              </a:spcAft>
              <a:buClr>
                <a:srgbClr val="002060"/>
              </a:buClr>
              <a:buFont typeface="Wingdings" pitchFamily="2" charset="2"/>
              <a:buChar char="v"/>
              <a:defRPr/>
            </a:pPr>
            <a:r>
              <a:rPr lang="en-US" sz="8000" b="1" dirty="0" smtClean="0">
                <a:solidFill>
                  <a:srgbClr val="FF0000"/>
                </a:solidFill>
              </a:rPr>
              <a:t>W</a:t>
            </a:r>
            <a:r>
              <a:rPr lang="en-US" sz="7000" dirty="0" smtClean="0"/>
              <a:t>hy?</a:t>
            </a:r>
            <a:r>
              <a:rPr lang="fa-IR" sz="7000" dirty="0" smtClean="0"/>
              <a:t> – چرا؟</a:t>
            </a:r>
            <a:endParaRPr lang="en-US" sz="7000" dirty="0" smtClean="0"/>
          </a:p>
          <a:p>
            <a:pPr marL="640080" lvl="1" indent="-274320" fontAlgn="auto">
              <a:spcAft>
                <a:spcPts val="0"/>
              </a:spcAft>
              <a:buClr>
                <a:srgbClr val="002060"/>
              </a:buClr>
              <a:buFont typeface="Wingdings" pitchFamily="2" charset="2"/>
              <a:buChar char="v"/>
              <a:defRPr/>
            </a:pPr>
            <a:r>
              <a:rPr lang="en-US" sz="8000" b="1" dirty="0" smtClean="0">
                <a:solidFill>
                  <a:srgbClr val="FF0000"/>
                </a:solidFill>
              </a:rPr>
              <a:t>W</a:t>
            </a:r>
            <a:r>
              <a:rPr lang="en-US" sz="7000" dirty="0" smtClean="0"/>
              <a:t>here?</a:t>
            </a:r>
            <a:r>
              <a:rPr lang="fa-IR" sz="7000" dirty="0" smtClean="0"/>
              <a:t> – کجا؟</a:t>
            </a:r>
            <a:endParaRPr lang="en-US" sz="7000" dirty="0" smtClean="0"/>
          </a:p>
          <a:p>
            <a:pPr marL="640080" lvl="1" indent="-274320" fontAlgn="auto">
              <a:spcAft>
                <a:spcPts val="0"/>
              </a:spcAft>
              <a:buClr>
                <a:srgbClr val="002060"/>
              </a:buClr>
              <a:buFont typeface="Wingdings" pitchFamily="2" charset="2"/>
              <a:buChar char="v"/>
              <a:defRPr/>
            </a:pPr>
            <a:r>
              <a:rPr lang="en-US" sz="8000" b="1" dirty="0" smtClean="0">
                <a:solidFill>
                  <a:srgbClr val="FF0000"/>
                </a:solidFill>
              </a:rPr>
              <a:t>W</a:t>
            </a:r>
            <a:r>
              <a:rPr lang="en-US" sz="7000" dirty="0" smtClean="0"/>
              <a:t>hen?</a:t>
            </a:r>
            <a:r>
              <a:rPr lang="fa-IR" sz="7000" dirty="0" smtClean="0"/>
              <a:t> – چه زمانی؟</a:t>
            </a:r>
            <a:endParaRPr lang="en-US" sz="7000" dirty="0" smtClean="0"/>
          </a:p>
          <a:p>
            <a:pPr marL="640080" lvl="1" indent="-274320" fontAlgn="auto">
              <a:spcAft>
                <a:spcPts val="0"/>
              </a:spcAft>
              <a:buClr>
                <a:srgbClr val="002060"/>
              </a:buClr>
              <a:buFont typeface="Wingdings" pitchFamily="2" charset="2"/>
              <a:buChar char="v"/>
              <a:defRPr/>
            </a:pPr>
            <a:r>
              <a:rPr lang="en-US" sz="8000" b="1" dirty="0" smtClean="0">
                <a:solidFill>
                  <a:srgbClr val="FF0000"/>
                </a:solidFill>
              </a:rPr>
              <a:t>W</a:t>
            </a:r>
            <a:r>
              <a:rPr lang="en-US" sz="7000" dirty="0" smtClean="0"/>
              <a:t>ho?</a:t>
            </a:r>
            <a:r>
              <a:rPr lang="fa-IR" sz="7000" dirty="0" smtClean="0"/>
              <a:t> – چه کسی؟</a:t>
            </a:r>
            <a:endParaRPr lang="en-US" sz="7000" dirty="0" smtClean="0"/>
          </a:p>
          <a:p>
            <a:pPr marL="640080" lvl="1" indent="-274320" fontAlgn="auto">
              <a:spcAft>
                <a:spcPts val="0"/>
              </a:spcAft>
              <a:buClr>
                <a:srgbClr val="002060"/>
              </a:buClr>
              <a:buFont typeface="Wingdings" pitchFamily="2" charset="2"/>
              <a:buChar char="v"/>
              <a:defRPr/>
            </a:pPr>
            <a:r>
              <a:rPr lang="en-US" sz="8000" b="1" dirty="0" smtClean="0">
                <a:solidFill>
                  <a:srgbClr val="FF0000"/>
                </a:solidFill>
              </a:rPr>
              <a:t>H</a:t>
            </a:r>
            <a:r>
              <a:rPr lang="en-US" sz="7000" dirty="0" smtClean="0"/>
              <a:t>ow?</a:t>
            </a:r>
            <a:r>
              <a:rPr lang="fa-IR" sz="7000" dirty="0" smtClean="0"/>
              <a:t> – چگونه؟</a:t>
            </a:r>
          </a:p>
          <a:p>
            <a:pPr fontAlgn="auto">
              <a:spcAft>
                <a:spcPts val="0"/>
              </a:spcAft>
              <a:buFont typeface="Wingdings" pitchFamily="2" charset="2"/>
              <a:buNone/>
              <a:defRPr/>
            </a:pPr>
            <a:endParaRPr lang="fa-IR" dirty="0" smtClean="0"/>
          </a:p>
        </p:txBody>
      </p:sp>
      <p:pic>
        <p:nvPicPr>
          <p:cNvPr id="5" name="Picture 2" descr="70378-131[1]"/>
          <p:cNvPicPr>
            <a:picLocks noChangeAspect="1" noChangeArrowheads="1"/>
          </p:cNvPicPr>
          <p:nvPr/>
        </p:nvPicPr>
        <p:blipFill>
          <a:blip r:embed="rId2" cstate="print">
            <a:lum bright="-20000"/>
          </a:blip>
          <a:srcRect/>
          <a:stretch>
            <a:fillRect/>
          </a:stretch>
        </p:blipFill>
        <p:spPr bwMode="auto">
          <a:xfrm>
            <a:off x="2168525" y="3714750"/>
            <a:ext cx="4117975" cy="2928938"/>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75" y="228600"/>
            <a:ext cx="6245225" cy="1143000"/>
          </a:xfrm>
        </p:spPr>
        <p:txBody>
          <a:bodyPr/>
          <a:lstStyle/>
          <a:p>
            <a:pPr fontAlgn="auto">
              <a:spcAft>
                <a:spcPts val="0"/>
              </a:spcAft>
              <a:defRPr/>
            </a:pPr>
            <a:r>
              <a:rPr lang="fa-IR" dirty="0" smtClean="0"/>
              <a:t>تکنیک های خلاقیت</a:t>
            </a:r>
            <a:endParaRPr lang="fa-IR" dirty="0"/>
          </a:p>
        </p:txBody>
      </p:sp>
      <p:sp>
        <p:nvSpPr>
          <p:cNvPr id="3" name="Content Placeholder 2"/>
          <p:cNvSpPr>
            <a:spLocks noGrp="1"/>
          </p:cNvSpPr>
          <p:nvPr>
            <p:ph idx="1"/>
          </p:nvPr>
        </p:nvSpPr>
        <p:spPr>
          <a:xfrm>
            <a:off x="2000250" y="1857375"/>
            <a:ext cx="7000875" cy="4714875"/>
          </a:xfrm>
        </p:spPr>
        <p:txBody>
          <a:bodyPr rtlCol="0">
            <a:normAutofit fontScale="85000" lnSpcReduction="20000"/>
          </a:bodyPr>
          <a:lstStyle/>
          <a:p>
            <a:pPr fontAlgn="auto">
              <a:spcAft>
                <a:spcPts val="0"/>
              </a:spcAft>
              <a:buFont typeface="Wingdings" pitchFamily="2" charset="2"/>
              <a:buNone/>
              <a:defRPr/>
            </a:pPr>
            <a:r>
              <a:rPr lang="ar-SA" altLang="fa-IR" sz="3700" b="1" dirty="0" smtClean="0"/>
              <a:t>تکنیک اسکمپر </a:t>
            </a:r>
            <a:r>
              <a:rPr lang="fa-IR" altLang="fa-IR" sz="3700" b="1" dirty="0" smtClean="0"/>
              <a:t>   </a:t>
            </a:r>
            <a:r>
              <a:rPr lang="en-US" altLang="fa-IR" sz="3700" b="1" dirty="0" smtClean="0"/>
              <a:t>SCAMPER</a:t>
            </a:r>
            <a:endParaRPr lang="fa-IR" altLang="fa-IR" sz="3700" b="1" dirty="0" smtClean="0"/>
          </a:p>
          <a:p>
            <a:pPr marL="274320" indent="-274320" fontAlgn="auto">
              <a:spcAft>
                <a:spcPts val="0"/>
              </a:spcAft>
              <a:buFont typeface="Wingdings" pitchFamily="2" charset="2"/>
              <a:buNone/>
              <a:defRPr/>
            </a:pPr>
            <a:r>
              <a:rPr lang="fa-IR" dirty="0" smtClean="0"/>
              <a:t>روشی ساخت یافته برای نگاه به مسأله از زوایای دیگر</a:t>
            </a:r>
          </a:p>
          <a:p>
            <a:pPr marL="640080" lvl="1" indent="-274320" fontAlgn="auto">
              <a:spcAft>
                <a:spcPts val="0"/>
              </a:spcAft>
              <a:buClr>
                <a:srgbClr val="002060"/>
              </a:buClr>
              <a:buFont typeface="Wingdings" pitchFamily="2" charset="2"/>
              <a:buChar char="v"/>
              <a:defRPr/>
            </a:pPr>
            <a:r>
              <a:rPr lang="en-US" sz="3000" b="1" dirty="0" smtClean="0">
                <a:solidFill>
                  <a:srgbClr val="FF0000"/>
                </a:solidFill>
              </a:rPr>
              <a:t>S</a:t>
            </a:r>
            <a:r>
              <a:rPr lang="en-US" sz="2200" dirty="0" smtClean="0"/>
              <a:t>ubstitute</a:t>
            </a:r>
            <a:r>
              <a:rPr lang="fa-IR" sz="2200" dirty="0" smtClean="0"/>
              <a:t> - جایگزینی</a:t>
            </a:r>
            <a:endParaRPr lang="en-US" sz="2200" dirty="0" smtClean="0"/>
          </a:p>
          <a:p>
            <a:pPr marL="640080" lvl="1" indent="-274320" fontAlgn="auto">
              <a:spcAft>
                <a:spcPts val="0"/>
              </a:spcAft>
              <a:buClr>
                <a:srgbClr val="002060"/>
              </a:buClr>
              <a:buFont typeface="Wingdings" pitchFamily="2" charset="2"/>
              <a:buChar char="v"/>
              <a:defRPr/>
            </a:pPr>
            <a:r>
              <a:rPr lang="en-US" sz="3000" b="1" dirty="0" smtClean="0">
                <a:solidFill>
                  <a:srgbClr val="FF0000"/>
                </a:solidFill>
              </a:rPr>
              <a:t>C</a:t>
            </a:r>
            <a:r>
              <a:rPr lang="en-US" sz="2200" dirty="0" smtClean="0"/>
              <a:t>ombine</a:t>
            </a:r>
            <a:r>
              <a:rPr lang="fa-IR" sz="2200" dirty="0" smtClean="0"/>
              <a:t> - ترکیب</a:t>
            </a:r>
            <a:endParaRPr lang="en-US" sz="2200" dirty="0" smtClean="0"/>
          </a:p>
          <a:p>
            <a:pPr marL="640080" lvl="1" indent="-274320" fontAlgn="auto">
              <a:spcAft>
                <a:spcPts val="0"/>
              </a:spcAft>
              <a:buClr>
                <a:srgbClr val="002060"/>
              </a:buClr>
              <a:buFont typeface="Wingdings" pitchFamily="2" charset="2"/>
              <a:buChar char="v"/>
              <a:defRPr/>
            </a:pPr>
            <a:r>
              <a:rPr lang="en-US" sz="3000" b="1" dirty="0" smtClean="0">
                <a:solidFill>
                  <a:srgbClr val="FF0000"/>
                </a:solidFill>
              </a:rPr>
              <a:t>A</a:t>
            </a:r>
            <a:r>
              <a:rPr lang="en-US" sz="2200" dirty="0" smtClean="0"/>
              <a:t>dapt</a:t>
            </a:r>
            <a:r>
              <a:rPr lang="fa-IR" sz="2200" dirty="0" smtClean="0"/>
              <a:t> – متناسب کردن</a:t>
            </a:r>
            <a:endParaRPr lang="en-US" sz="2200" dirty="0" smtClean="0"/>
          </a:p>
          <a:p>
            <a:pPr marL="640080" lvl="1" indent="-274320" fontAlgn="auto">
              <a:spcAft>
                <a:spcPts val="0"/>
              </a:spcAft>
              <a:buClr>
                <a:srgbClr val="002060"/>
              </a:buClr>
              <a:buFont typeface="Wingdings" pitchFamily="2" charset="2"/>
              <a:buChar char="v"/>
              <a:defRPr/>
            </a:pPr>
            <a:r>
              <a:rPr lang="en-US" sz="3000" b="1" dirty="0" smtClean="0">
                <a:solidFill>
                  <a:srgbClr val="FF0000"/>
                </a:solidFill>
              </a:rPr>
              <a:t>M</a:t>
            </a:r>
            <a:r>
              <a:rPr lang="en-US" sz="2200" dirty="0" smtClean="0"/>
              <a:t>odify (Magnify)</a:t>
            </a:r>
            <a:r>
              <a:rPr lang="fa-IR" sz="2200" dirty="0" smtClean="0"/>
              <a:t> – تغییر یا بزرگنمایی</a:t>
            </a:r>
            <a:endParaRPr lang="en-US" sz="2200" dirty="0" smtClean="0"/>
          </a:p>
          <a:p>
            <a:pPr marL="640080" lvl="1" indent="-274320" fontAlgn="auto">
              <a:spcAft>
                <a:spcPts val="0"/>
              </a:spcAft>
              <a:buClr>
                <a:srgbClr val="002060"/>
              </a:buClr>
              <a:buFont typeface="Wingdings" pitchFamily="2" charset="2"/>
              <a:buChar char="v"/>
              <a:defRPr/>
            </a:pPr>
            <a:r>
              <a:rPr lang="en-US" sz="2800" b="1" dirty="0" smtClean="0">
                <a:solidFill>
                  <a:srgbClr val="FF0000"/>
                </a:solidFill>
              </a:rPr>
              <a:t>P</a:t>
            </a:r>
            <a:r>
              <a:rPr lang="en-US" sz="2200" dirty="0" smtClean="0"/>
              <a:t>ut to other uses</a:t>
            </a:r>
            <a:r>
              <a:rPr lang="fa-IR" sz="2200" dirty="0" smtClean="0"/>
              <a:t> – به کارگیری در کاربرد دیگر</a:t>
            </a:r>
            <a:endParaRPr lang="en-US" sz="2200" dirty="0" smtClean="0"/>
          </a:p>
          <a:p>
            <a:pPr marL="640080" lvl="1" indent="-274320" fontAlgn="auto">
              <a:spcAft>
                <a:spcPts val="0"/>
              </a:spcAft>
              <a:buClr>
                <a:srgbClr val="002060"/>
              </a:buClr>
              <a:buFont typeface="Wingdings" pitchFamily="2" charset="2"/>
              <a:buChar char="v"/>
              <a:defRPr/>
            </a:pPr>
            <a:r>
              <a:rPr lang="en-US" sz="2800" b="1" dirty="0" smtClean="0">
                <a:solidFill>
                  <a:srgbClr val="FF0000"/>
                </a:solidFill>
              </a:rPr>
              <a:t>E</a:t>
            </a:r>
            <a:r>
              <a:rPr lang="en-US" sz="2200" dirty="0" smtClean="0"/>
              <a:t>liminate</a:t>
            </a:r>
            <a:r>
              <a:rPr lang="fa-IR" sz="2200" dirty="0" smtClean="0"/>
              <a:t> - حذف</a:t>
            </a:r>
            <a:endParaRPr lang="en-US" sz="2200" dirty="0" smtClean="0"/>
          </a:p>
          <a:p>
            <a:pPr marL="640080" lvl="1" indent="-274320" fontAlgn="auto">
              <a:spcAft>
                <a:spcPts val="0"/>
              </a:spcAft>
              <a:buClr>
                <a:srgbClr val="002060"/>
              </a:buClr>
              <a:buFont typeface="Wingdings" pitchFamily="2" charset="2"/>
              <a:buChar char="v"/>
              <a:defRPr/>
            </a:pPr>
            <a:r>
              <a:rPr lang="en-US" sz="2800" dirty="0" smtClean="0">
                <a:solidFill>
                  <a:srgbClr val="FF0000"/>
                </a:solidFill>
              </a:rPr>
              <a:t>R</a:t>
            </a:r>
            <a:r>
              <a:rPr lang="en-US" sz="2200" dirty="0" smtClean="0"/>
              <a:t>earrangement (Reverse)</a:t>
            </a:r>
            <a:r>
              <a:rPr lang="fa-IR" sz="2200" dirty="0" smtClean="0"/>
              <a:t> – باز آرایی یا معکوس کردن</a:t>
            </a:r>
            <a:endParaRPr lang="en-US" sz="2200" dirty="0" smtClean="0"/>
          </a:p>
          <a:p>
            <a:pPr fontAlgn="auto">
              <a:spcAft>
                <a:spcPts val="0"/>
              </a:spcAft>
              <a:buFont typeface="Wingdings" pitchFamily="2" charset="2"/>
              <a:buNone/>
              <a:defRPr/>
            </a:pPr>
            <a:endParaRPr lang="fa-IR" dirty="0"/>
          </a:p>
        </p:txBody>
      </p:sp>
      <p:sp>
        <p:nvSpPr>
          <p:cNvPr id="4" name="Text Placeholder 3"/>
          <p:cNvSpPr>
            <a:spLocks noGrp="1"/>
          </p:cNvSpPr>
          <p:nvPr>
            <p:ph type="body" sz="half" idx="2"/>
          </p:nvPr>
        </p:nvSpPr>
        <p:spPr>
          <a:xfrm>
            <a:off x="165100" y="3032125"/>
            <a:ext cx="1524000" cy="2362200"/>
          </a:xfrm>
        </p:spPr>
        <p:txBody>
          <a:bodyPr rtlCol="0">
            <a:normAutofit/>
          </a:bodyPr>
          <a:lstStyle/>
          <a:p>
            <a:pPr fontAlgn="auto">
              <a:spcAft>
                <a:spcPts val="0"/>
              </a:spcAft>
              <a:defRPr/>
            </a:pPr>
            <a:endParaRPr lang="fa-IR" dirty="0"/>
          </a:p>
        </p:txBody>
      </p:sp>
      <p:pic>
        <p:nvPicPr>
          <p:cNvPr id="9" name="Picture 8" descr="81684-02"/>
          <p:cNvPicPr>
            <a:picLocks noChangeAspect="1" noChangeArrowheads="1"/>
          </p:cNvPicPr>
          <p:nvPr/>
        </p:nvPicPr>
        <p:blipFill>
          <a:blip r:embed="rId2" cstate="print"/>
          <a:srcRect/>
          <a:stretch>
            <a:fillRect/>
          </a:stretch>
        </p:blipFill>
        <p:spPr bwMode="auto">
          <a:xfrm>
            <a:off x="0" y="1643063"/>
            <a:ext cx="4000500" cy="4429125"/>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75" y="228600"/>
            <a:ext cx="6245225" cy="1143000"/>
          </a:xfrm>
        </p:spPr>
        <p:txBody>
          <a:bodyPr/>
          <a:lstStyle/>
          <a:p>
            <a:pPr fontAlgn="auto">
              <a:spcAft>
                <a:spcPts val="0"/>
              </a:spcAft>
              <a:defRPr/>
            </a:pPr>
            <a:r>
              <a:rPr lang="fa-IR" dirty="0" smtClean="0"/>
              <a:t>تکنیک های خلاقیت</a:t>
            </a:r>
            <a:endParaRPr lang="fa-IR" dirty="0"/>
          </a:p>
        </p:txBody>
      </p:sp>
      <p:sp>
        <p:nvSpPr>
          <p:cNvPr id="5" name="Content Placeholder 2"/>
          <p:cNvSpPr>
            <a:spLocks noGrp="1"/>
          </p:cNvSpPr>
          <p:nvPr>
            <p:ph idx="1"/>
          </p:nvPr>
        </p:nvSpPr>
        <p:spPr>
          <a:xfrm>
            <a:off x="2071688" y="1857375"/>
            <a:ext cx="6929437" cy="4714875"/>
          </a:xfrm>
        </p:spPr>
        <p:txBody>
          <a:bodyPr rtlCol="0">
            <a:normAutofit fontScale="85000" lnSpcReduction="20000"/>
          </a:bodyPr>
          <a:lstStyle/>
          <a:p>
            <a:pPr fontAlgn="auto">
              <a:spcAft>
                <a:spcPts val="0"/>
              </a:spcAft>
              <a:buFont typeface="Wingdings" pitchFamily="2" charset="2"/>
              <a:buNone/>
              <a:defRPr/>
            </a:pPr>
            <a:r>
              <a:rPr lang="ar-SA" altLang="fa-IR" sz="3700" b="1" dirty="0" smtClean="0"/>
              <a:t>تکنیک اسکمپر </a:t>
            </a:r>
            <a:r>
              <a:rPr lang="fa-IR" altLang="fa-IR" sz="3700" b="1" dirty="0" smtClean="0"/>
              <a:t>   </a:t>
            </a:r>
            <a:r>
              <a:rPr lang="en-US" altLang="fa-IR" sz="3700" b="1" dirty="0" smtClean="0"/>
              <a:t>SCAMPER</a:t>
            </a:r>
            <a:endParaRPr lang="fa-IR" altLang="fa-IR" sz="3700" b="1" dirty="0" smtClean="0"/>
          </a:p>
          <a:p>
            <a:pPr marL="274320" indent="-274320" fontAlgn="auto">
              <a:spcAft>
                <a:spcPts val="0"/>
              </a:spcAft>
              <a:buFont typeface="Wingdings" pitchFamily="2" charset="2"/>
              <a:buNone/>
              <a:defRPr/>
            </a:pPr>
            <a:r>
              <a:rPr lang="fa-IR" dirty="0" smtClean="0"/>
              <a:t>روشی ساخت یافته برای نگاه به مسأله از زوایای دیگر</a:t>
            </a:r>
          </a:p>
          <a:p>
            <a:pPr marL="640080" lvl="1" indent="-274320" fontAlgn="auto">
              <a:spcAft>
                <a:spcPts val="0"/>
              </a:spcAft>
              <a:buClr>
                <a:srgbClr val="002060"/>
              </a:buClr>
              <a:buFont typeface="Wingdings" pitchFamily="2" charset="2"/>
              <a:buChar char="v"/>
              <a:defRPr/>
            </a:pPr>
            <a:r>
              <a:rPr lang="en-US" sz="2400" b="1" dirty="0" smtClean="0">
                <a:solidFill>
                  <a:srgbClr val="FF0000"/>
                </a:solidFill>
              </a:rPr>
              <a:t>S</a:t>
            </a:r>
            <a:r>
              <a:rPr lang="en-US" sz="2400" b="1" dirty="0" smtClean="0"/>
              <a:t>ubstitute</a:t>
            </a:r>
            <a:r>
              <a:rPr lang="fa-IR" sz="2400" b="1" dirty="0" smtClean="0"/>
              <a:t> - جایگزینی</a:t>
            </a:r>
            <a:endParaRPr lang="en-US" sz="2400" b="1" dirty="0" smtClean="0"/>
          </a:p>
          <a:p>
            <a:pPr marL="640080" lvl="1" indent="-274320" fontAlgn="auto">
              <a:spcAft>
                <a:spcPts val="0"/>
              </a:spcAft>
              <a:buClr>
                <a:srgbClr val="002060"/>
              </a:buClr>
              <a:buFont typeface="Wingdings" pitchFamily="2" charset="2"/>
              <a:buChar char="v"/>
              <a:defRPr/>
            </a:pPr>
            <a:r>
              <a:rPr lang="en-US" sz="3000" b="1" dirty="0" smtClean="0">
                <a:solidFill>
                  <a:srgbClr val="FF0000"/>
                </a:solidFill>
              </a:rPr>
              <a:t>C</a:t>
            </a:r>
            <a:r>
              <a:rPr lang="en-US" sz="2200" dirty="0" smtClean="0"/>
              <a:t>ombine</a:t>
            </a:r>
            <a:r>
              <a:rPr lang="fa-IR" sz="2200" dirty="0" smtClean="0"/>
              <a:t> - ترکیب</a:t>
            </a:r>
            <a:endParaRPr lang="en-US" sz="2200" dirty="0" smtClean="0"/>
          </a:p>
          <a:p>
            <a:pPr marL="640080" lvl="1" indent="-274320" fontAlgn="auto">
              <a:spcAft>
                <a:spcPts val="0"/>
              </a:spcAft>
              <a:buClr>
                <a:srgbClr val="002060"/>
              </a:buClr>
              <a:buFont typeface="Wingdings" pitchFamily="2" charset="2"/>
              <a:buChar char="v"/>
              <a:defRPr/>
            </a:pPr>
            <a:r>
              <a:rPr lang="en-US" sz="3000" b="1" dirty="0" smtClean="0">
                <a:solidFill>
                  <a:srgbClr val="FF0000"/>
                </a:solidFill>
              </a:rPr>
              <a:t>A</a:t>
            </a:r>
            <a:r>
              <a:rPr lang="en-US" sz="2200" dirty="0" smtClean="0"/>
              <a:t>dapt</a:t>
            </a:r>
            <a:r>
              <a:rPr lang="fa-IR" sz="2200" dirty="0" smtClean="0"/>
              <a:t> – متناسب کردن</a:t>
            </a:r>
            <a:endParaRPr lang="en-US" sz="2200" dirty="0" smtClean="0"/>
          </a:p>
          <a:p>
            <a:pPr marL="640080" lvl="1" indent="-274320" fontAlgn="auto">
              <a:spcAft>
                <a:spcPts val="0"/>
              </a:spcAft>
              <a:buClr>
                <a:srgbClr val="002060"/>
              </a:buClr>
              <a:buFont typeface="Wingdings" pitchFamily="2" charset="2"/>
              <a:buChar char="v"/>
              <a:defRPr/>
            </a:pPr>
            <a:r>
              <a:rPr lang="en-US" sz="3000" b="1" dirty="0" smtClean="0">
                <a:solidFill>
                  <a:srgbClr val="FF0000"/>
                </a:solidFill>
              </a:rPr>
              <a:t>M</a:t>
            </a:r>
            <a:r>
              <a:rPr lang="en-US" sz="2200" dirty="0" smtClean="0"/>
              <a:t>odify (Magnify)</a:t>
            </a:r>
            <a:r>
              <a:rPr lang="fa-IR" sz="2200" dirty="0" smtClean="0"/>
              <a:t> – تغییر یا بزرگنمایی</a:t>
            </a:r>
            <a:endParaRPr lang="en-US" sz="2200" dirty="0" smtClean="0"/>
          </a:p>
          <a:p>
            <a:pPr marL="640080" lvl="1" indent="-274320" fontAlgn="auto">
              <a:spcAft>
                <a:spcPts val="0"/>
              </a:spcAft>
              <a:buClr>
                <a:srgbClr val="002060"/>
              </a:buClr>
              <a:buFont typeface="Wingdings" pitchFamily="2" charset="2"/>
              <a:buChar char="v"/>
              <a:defRPr/>
            </a:pPr>
            <a:r>
              <a:rPr lang="en-US" sz="2800" b="1" dirty="0" smtClean="0">
                <a:solidFill>
                  <a:srgbClr val="FF0000"/>
                </a:solidFill>
              </a:rPr>
              <a:t>P</a:t>
            </a:r>
            <a:r>
              <a:rPr lang="en-US" sz="2200" dirty="0" smtClean="0"/>
              <a:t>ut to other uses</a:t>
            </a:r>
            <a:r>
              <a:rPr lang="fa-IR" sz="2200" dirty="0" smtClean="0"/>
              <a:t> – به کارگیری در کاربرد دیگر</a:t>
            </a:r>
            <a:endParaRPr lang="en-US" sz="2200" dirty="0" smtClean="0"/>
          </a:p>
          <a:p>
            <a:pPr marL="640080" lvl="1" indent="-274320" fontAlgn="auto">
              <a:spcAft>
                <a:spcPts val="0"/>
              </a:spcAft>
              <a:buClr>
                <a:srgbClr val="002060"/>
              </a:buClr>
              <a:buFont typeface="Wingdings" pitchFamily="2" charset="2"/>
              <a:buChar char="v"/>
              <a:defRPr/>
            </a:pPr>
            <a:r>
              <a:rPr lang="en-US" sz="2800" b="1" dirty="0" smtClean="0">
                <a:solidFill>
                  <a:srgbClr val="FF0000"/>
                </a:solidFill>
              </a:rPr>
              <a:t>E</a:t>
            </a:r>
            <a:r>
              <a:rPr lang="en-US" sz="2200" dirty="0" smtClean="0"/>
              <a:t>liminate</a:t>
            </a:r>
            <a:r>
              <a:rPr lang="fa-IR" sz="2200" dirty="0" smtClean="0"/>
              <a:t> - حذف</a:t>
            </a:r>
            <a:endParaRPr lang="en-US" sz="2200" dirty="0" smtClean="0"/>
          </a:p>
          <a:p>
            <a:pPr marL="640080" lvl="1" indent="-274320" fontAlgn="auto">
              <a:spcAft>
                <a:spcPts val="0"/>
              </a:spcAft>
              <a:buClr>
                <a:srgbClr val="002060"/>
              </a:buClr>
              <a:buFont typeface="Wingdings" pitchFamily="2" charset="2"/>
              <a:buChar char="v"/>
              <a:defRPr/>
            </a:pPr>
            <a:r>
              <a:rPr lang="en-US" sz="2800" dirty="0" smtClean="0">
                <a:solidFill>
                  <a:srgbClr val="FF0000"/>
                </a:solidFill>
              </a:rPr>
              <a:t>R</a:t>
            </a:r>
            <a:r>
              <a:rPr lang="en-US" sz="2200" dirty="0" smtClean="0"/>
              <a:t>earrangement (Reverse)</a:t>
            </a:r>
            <a:r>
              <a:rPr lang="fa-IR" sz="2200" dirty="0" smtClean="0"/>
              <a:t> – باز آرایی یا معکوس کردن</a:t>
            </a:r>
            <a:endParaRPr lang="en-US" sz="2200" dirty="0" smtClean="0"/>
          </a:p>
          <a:p>
            <a:pPr fontAlgn="auto">
              <a:spcAft>
                <a:spcPts val="0"/>
              </a:spcAft>
              <a:buFont typeface="Wingdings" pitchFamily="2" charset="2"/>
              <a:buNone/>
              <a:defRPr/>
            </a:pPr>
            <a:endParaRPr lang="fa-IR" dirty="0"/>
          </a:p>
        </p:txBody>
      </p:sp>
      <p:pic>
        <p:nvPicPr>
          <p:cNvPr id="21508" name="Picture 2" descr="J:\New Folder (2)\adverimg-62672[1].jpg"/>
          <p:cNvPicPr>
            <a:picLocks noChangeAspect="1" noChangeArrowheads="1"/>
          </p:cNvPicPr>
          <p:nvPr/>
        </p:nvPicPr>
        <p:blipFill>
          <a:blip r:embed="rId2" cstate="print"/>
          <a:srcRect/>
          <a:stretch>
            <a:fillRect/>
          </a:stretch>
        </p:blipFill>
        <p:spPr bwMode="auto">
          <a:xfrm>
            <a:off x="0" y="1695450"/>
            <a:ext cx="4071938" cy="4376738"/>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75" y="228600"/>
            <a:ext cx="6245225" cy="1143000"/>
          </a:xfrm>
        </p:spPr>
        <p:txBody>
          <a:bodyPr/>
          <a:lstStyle/>
          <a:p>
            <a:pPr fontAlgn="auto">
              <a:spcAft>
                <a:spcPts val="0"/>
              </a:spcAft>
              <a:defRPr/>
            </a:pPr>
            <a:r>
              <a:rPr lang="fa-IR" dirty="0" smtClean="0"/>
              <a:t>تکنیک های خلاقیت</a:t>
            </a:r>
            <a:endParaRPr lang="fa-IR" dirty="0"/>
          </a:p>
        </p:txBody>
      </p:sp>
      <p:sp>
        <p:nvSpPr>
          <p:cNvPr id="5" name="Content Placeholder 2"/>
          <p:cNvSpPr>
            <a:spLocks noGrp="1"/>
          </p:cNvSpPr>
          <p:nvPr>
            <p:ph idx="1"/>
          </p:nvPr>
        </p:nvSpPr>
        <p:spPr>
          <a:xfrm>
            <a:off x="2071688" y="1857375"/>
            <a:ext cx="6929437" cy="4786313"/>
          </a:xfrm>
        </p:spPr>
        <p:txBody>
          <a:bodyPr rtlCol="0">
            <a:normAutofit fontScale="85000" lnSpcReduction="20000"/>
          </a:bodyPr>
          <a:lstStyle/>
          <a:p>
            <a:pPr fontAlgn="auto">
              <a:spcAft>
                <a:spcPts val="0"/>
              </a:spcAft>
              <a:buFont typeface="Wingdings" pitchFamily="2" charset="2"/>
              <a:buNone/>
              <a:defRPr/>
            </a:pPr>
            <a:r>
              <a:rPr lang="ar-SA" altLang="fa-IR" sz="3700" b="1" dirty="0" smtClean="0"/>
              <a:t>تکنیک اسکمپر </a:t>
            </a:r>
            <a:r>
              <a:rPr lang="fa-IR" altLang="fa-IR" sz="3700" b="1" dirty="0" smtClean="0"/>
              <a:t>   </a:t>
            </a:r>
            <a:r>
              <a:rPr lang="en-US" altLang="fa-IR" sz="3700" b="1" dirty="0" smtClean="0"/>
              <a:t>SCAMPER</a:t>
            </a:r>
            <a:endParaRPr lang="fa-IR" altLang="fa-IR" sz="3700" b="1" dirty="0" smtClean="0"/>
          </a:p>
          <a:p>
            <a:pPr marL="274320" indent="-274320" fontAlgn="auto">
              <a:spcAft>
                <a:spcPts val="0"/>
              </a:spcAft>
              <a:buFont typeface="Wingdings" pitchFamily="2" charset="2"/>
              <a:buNone/>
              <a:defRPr/>
            </a:pPr>
            <a:r>
              <a:rPr lang="fa-IR" dirty="0" smtClean="0"/>
              <a:t>روشی ساخت یافته برای نگاه به مسأله از زوایای دیگر</a:t>
            </a:r>
          </a:p>
          <a:p>
            <a:pPr marL="640080" lvl="1" indent="-274320" fontAlgn="auto">
              <a:spcAft>
                <a:spcPts val="0"/>
              </a:spcAft>
              <a:buClr>
                <a:srgbClr val="002060"/>
              </a:buClr>
              <a:buFont typeface="Wingdings" pitchFamily="2" charset="2"/>
              <a:buChar char="v"/>
              <a:defRPr/>
            </a:pPr>
            <a:r>
              <a:rPr lang="en-US" sz="3000" b="1" dirty="0" smtClean="0">
                <a:solidFill>
                  <a:srgbClr val="FF0000"/>
                </a:solidFill>
              </a:rPr>
              <a:t>S</a:t>
            </a:r>
            <a:r>
              <a:rPr lang="en-US" sz="2200" dirty="0" smtClean="0"/>
              <a:t>ubstitute</a:t>
            </a:r>
            <a:r>
              <a:rPr lang="fa-IR" sz="2200" dirty="0" smtClean="0"/>
              <a:t> - جایگزینی</a:t>
            </a:r>
            <a:endParaRPr lang="en-US" sz="2200" dirty="0" smtClean="0"/>
          </a:p>
          <a:p>
            <a:pPr marL="640080" lvl="1" indent="-274320" fontAlgn="auto">
              <a:spcAft>
                <a:spcPts val="0"/>
              </a:spcAft>
              <a:buClr>
                <a:srgbClr val="002060"/>
              </a:buClr>
              <a:buFont typeface="Wingdings" pitchFamily="2" charset="2"/>
              <a:buChar char="v"/>
              <a:defRPr/>
            </a:pPr>
            <a:r>
              <a:rPr lang="en-US" sz="2400" b="1" dirty="0" smtClean="0">
                <a:solidFill>
                  <a:srgbClr val="FF0000"/>
                </a:solidFill>
              </a:rPr>
              <a:t>C</a:t>
            </a:r>
            <a:r>
              <a:rPr lang="en-US" sz="2400" b="1" dirty="0" smtClean="0"/>
              <a:t>ombine</a:t>
            </a:r>
            <a:r>
              <a:rPr lang="fa-IR" sz="2400" b="1" dirty="0" smtClean="0"/>
              <a:t> - ترکیب</a:t>
            </a:r>
            <a:endParaRPr lang="en-US" sz="2400" b="1" dirty="0" smtClean="0"/>
          </a:p>
          <a:p>
            <a:pPr marL="640080" lvl="1" indent="-274320" fontAlgn="auto">
              <a:spcAft>
                <a:spcPts val="0"/>
              </a:spcAft>
              <a:buClr>
                <a:srgbClr val="002060"/>
              </a:buClr>
              <a:buFont typeface="Wingdings" pitchFamily="2" charset="2"/>
              <a:buChar char="v"/>
              <a:defRPr/>
            </a:pPr>
            <a:r>
              <a:rPr lang="en-US" sz="3000" b="1" dirty="0" smtClean="0">
                <a:solidFill>
                  <a:srgbClr val="FF0000"/>
                </a:solidFill>
              </a:rPr>
              <a:t>A</a:t>
            </a:r>
            <a:r>
              <a:rPr lang="en-US" sz="2200" dirty="0" smtClean="0"/>
              <a:t>dapt</a:t>
            </a:r>
            <a:r>
              <a:rPr lang="fa-IR" sz="2200" dirty="0" smtClean="0"/>
              <a:t> – متناسب کردن</a:t>
            </a:r>
            <a:endParaRPr lang="en-US" sz="2200" dirty="0" smtClean="0"/>
          </a:p>
          <a:p>
            <a:pPr marL="640080" lvl="1" indent="-274320" fontAlgn="auto">
              <a:spcAft>
                <a:spcPts val="0"/>
              </a:spcAft>
              <a:buClr>
                <a:srgbClr val="002060"/>
              </a:buClr>
              <a:buFont typeface="Wingdings" pitchFamily="2" charset="2"/>
              <a:buChar char="v"/>
              <a:defRPr/>
            </a:pPr>
            <a:r>
              <a:rPr lang="en-US" sz="3000" b="1" dirty="0" smtClean="0">
                <a:solidFill>
                  <a:srgbClr val="FF0000"/>
                </a:solidFill>
              </a:rPr>
              <a:t>M</a:t>
            </a:r>
            <a:r>
              <a:rPr lang="en-US" sz="2200" dirty="0" smtClean="0"/>
              <a:t>odify (Magnify)</a:t>
            </a:r>
            <a:r>
              <a:rPr lang="fa-IR" sz="2200" dirty="0" smtClean="0"/>
              <a:t> – تغییر یا بزرگنمایی</a:t>
            </a:r>
            <a:endParaRPr lang="en-US" sz="2200" dirty="0" smtClean="0"/>
          </a:p>
          <a:p>
            <a:pPr marL="640080" lvl="1" indent="-274320" fontAlgn="auto">
              <a:spcAft>
                <a:spcPts val="0"/>
              </a:spcAft>
              <a:buClr>
                <a:srgbClr val="002060"/>
              </a:buClr>
              <a:buFont typeface="Wingdings" pitchFamily="2" charset="2"/>
              <a:buChar char="v"/>
              <a:defRPr/>
            </a:pPr>
            <a:r>
              <a:rPr lang="en-US" sz="2800" b="1" dirty="0" smtClean="0">
                <a:solidFill>
                  <a:srgbClr val="FF0000"/>
                </a:solidFill>
              </a:rPr>
              <a:t>P</a:t>
            </a:r>
            <a:r>
              <a:rPr lang="en-US" sz="2200" dirty="0" smtClean="0"/>
              <a:t>ut to other uses</a:t>
            </a:r>
            <a:r>
              <a:rPr lang="fa-IR" sz="2200" dirty="0" smtClean="0"/>
              <a:t> – به کارگیری در کاربرد دیگر</a:t>
            </a:r>
            <a:endParaRPr lang="en-US" sz="2200" dirty="0" smtClean="0"/>
          </a:p>
          <a:p>
            <a:pPr marL="640080" lvl="1" indent="-274320" fontAlgn="auto">
              <a:spcAft>
                <a:spcPts val="0"/>
              </a:spcAft>
              <a:buClr>
                <a:srgbClr val="002060"/>
              </a:buClr>
              <a:buFont typeface="Wingdings" pitchFamily="2" charset="2"/>
              <a:buChar char="v"/>
              <a:defRPr/>
            </a:pPr>
            <a:r>
              <a:rPr lang="en-US" sz="2800" b="1" dirty="0" smtClean="0">
                <a:solidFill>
                  <a:srgbClr val="FF0000"/>
                </a:solidFill>
              </a:rPr>
              <a:t>E</a:t>
            </a:r>
            <a:r>
              <a:rPr lang="en-US" sz="2200" dirty="0" smtClean="0"/>
              <a:t>liminate</a:t>
            </a:r>
            <a:r>
              <a:rPr lang="fa-IR" sz="2200" dirty="0" smtClean="0"/>
              <a:t> - حذف</a:t>
            </a:r>
            <a:endParaRPr lang="en-US" sz="2200" dirty="0" smtClean="0"/>
          </a:p>
          <a:p>
            <a:pPr marL="640080" lvl="1" indent="-274320" fontAlgn="auto">
              <a:spcAft>
                <a:spcPts val="0"/>
              </a:spcAft>
              <a:buClr>
                <a:srgbClr val="002060"/>
              </a:buClr>
              <a:buFont typeface="Wingdings" pitchFamily="2" charset="2"/>
              <a:buChar char="v"/>
              <a:defRPr/>
            </a:pPr>
            <a:r>
              <a:rPr lang="en-US" sz="2800" dirty="0" smtClean="0">
                <a:solidFill>
                  <a:srgbClr val="FF0000"/>
                </a:solidFill>
              </a:rPr>
              <a:t>R</a:t>
            </a:r>
            <a:r>
              <a:rPr lang="en-US" sz="2200" dirty="0" smtClean="0"/>
              <a:t>earrangement (Reverse)</a:t>
            </a:r>
            <a:r>
              <a:rPr lang="fa-IR" sz="2200" dirty="0" smtClean="0"/>
              <a:t> – باز آرایی یا معکوس کردن</a:t>
            </a:r>
            <a:endParaRPr lang="en-US" sz="2200" dirty="0" smtClean="0"/>
          </a:p>
          <a:p>
            <a:pPr fontAlgn="auto">
              <a:spcAft>
                <a:spcPts val="0"/>
              </a:spcAft>
              <a:buFont typeface="Wingdings" pitchFamily="2" charset="2"/>
              <a:buNone/>
              <a:defRPr/>
            </a:pPr>
            <a:endParaRPr lang="fa-IR" dirty="0"/>
          </a:p>
        </p:txBody>
      </p:sp>
      <p:pic>
        <p:nvPicPr>
          <p:cNvPr id="22532" name="Picture 3" descr="J:\New Folder (2)\1271564264[1].jpg"/>
          <p:cNvPicPr>
            <a:picLocks noChangeAspect="1" noChangeArrowheads="1"/>
          </p:cNvPicPr>
          <p:nvPr/>
        </p:nvPicPr>
        <p:blipFill>
          <a:blip r:embed="rId2" cstate="print"/>
          <a:srcRect/>
          <a:stretch>
            <a:fillRect/>
          </a:stretch>
        </p:blipFill>
        <p:spPr bwMode="auto">
          <a:xfrm>
            <a:off x="0" y="1714500"/>
            <a:ext cx="4000500" cy="4357688"/>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75" y="228600"/>
            <a:ext cx="6245225" cy="1143000"/>
          </a:xfrm>
        </p:spPr>
        <p:txBody>
          <a:bodyPr/>
          <a:lstStyle/>
          <a:p>
            <a:pPr fontAlgn="auto">
              <a:spcAft>
                <a:spcPts val="0"/>
              </a:spcAft>
              <a:defRPr/>
            </a:pPr>
            <a:r>
              <a:rPr lang="fa-IR" dirty="0" smtClean="0"/>
              <a:t>تکنیک های خلاقیت</a:t>
            </a:r>
            <a:endParaRPr lang="fa-IR" dirty="0"/>
          </a:p>
        </p:txBody>
      </p:sp>
      <p:sp>
        <p:nvSpPr>
          <p:cNvPr id="5" name="Content Placeholder 2"/>
          <p:cNvSpPr>
            <a:spLocks noGrp="1"/>
          </p:cNvSpPr>
          <p:nvPr>
            <p:ph idx="1"/>
          </p:nvPr>
        </p:nvSpPr>
        <p:spPr>
          <a:xfrm>
            <a:off x="2000250" y="1785938"/>
            <a:ext cx="7000875" cy="4857750"/>
          </a:xfrm>
        </p:spPr>
        <p:txBody>
          <a:bodyPr rtlCol="0">
            <a:normAutofit fontScale="85000" lnSpcReduction="20000"/>
          </a:bodyPr>
          <a:lstStyle/>
          <a:p>
            <a:pPr fontAlgn="auto">
              <a:spcAft>
                <a:spcPts val="0"/>
              </a:spcAft>
              <a:buFont typeface="Wingdings" pitchFamily="2" charset="2"/>
              <a:buNone/>
              <a:defRPr/>
            </a:pPr>
            <a:r>
              <a:rPr lang="ar-SA" altLang="fa-IR" sz="3700" b="1" dirty="0" smtClean="0"/>
              <a:t>تکنیک اسکمپر </a:t>
            </a:r>
            <a:r>
              <a:rPr lang="fa-IR" altLang="fa-IR" sz="3700" b="1" dirty="0" smtClean="0"/>
              <a:t>   </a:t>
            </a:r>
            <a:r>
              <a:rPr lang="en-US" altLang="fa-IR" sz="3700" b="1" dirty="0" smtClean="0"/>
              <a:t>SCAMPER</a:t>
            </a:r>
            <a:endParaRPr lang="fa-IR" altLang="fa-IR" sz="3700" b="1" dirty="0" smtClean="0"/>
          </a:p>
          <a:p>
            <a:pPr marL="274320" indent="-274320" fontAlgn="auto">
              <a:spcAft>
                <a:spcPts val="0"/>
              </a:spcAft>
              <a:buFont typeface="Wingdings" pitchFamily="2" charset="2"/>
              <a:buNone/>
              <a:defRPr/>
            </a:pPr>
            <a:r>
              <a:rPr lang="fa-IR" dirty="0" smtClean="0"/>
              <a:t>روشی ساخت یافته برای نگاه به مسأله از زوایای دیگر</a:t>
            </a:r>
          </a:p>
          <a:p>
            <a:pPr marL="640080" lvl="1" indent="-274320" fontAlgn="auto">
              <a:spcAft>
                <a:spcPts val="0"/>
              </a:spcAft>
              <a:buClr>
                <a:srgbClr val="002060"/>
              </a:buClr>
              <a:buFont typeface="Wingdings" pitchFamily="2" charset="2"/>
              <a:buChar char="v"/>
              <a:defRPr/>
            </a:pPr>
            <a:r>
              <a:rPr lang="en-US" sz="3000" b="1" dirty="0" smtClean="0">
                <a:solidFill>
                  <a:srgbClr val="FF0000"/>
                </a:solidFill>
              </a:rPr>
              <a:t>S</a:t>
            </a:r>
            <a:r>
              <a:rPr lang="en-US" sz="2200" dirty="0" smtClean="0"/>
              <a:t>ubstitute</a:t>
            </a:r>
            <a:r>
              <a:rPr lang="fa-IR" sz="2200" dirty="0" smtClean="0"/>
              <a:t> - جایگزینی</a:t>
            </a:r>
            <a:endParaRPr lang="en-US" sz="2200" dirty="0" smtClean="0"/>
          </a:p>
          <a:p>
            <a:pPr marL="640080" lvl="1" indent="-274320" fontAlgn="auto">
              <a:spcAft>
                <a:spcPts val="0"/>
              </a:spcAft>
              <a:buClr>
                <a:srgbClr val="002060"/>
              </a:buClr>
              <a:buFont typeface="Wingdings" pitchFamily="2" charset="2"/>
              <a:buChar char="v"/>
              <a:defRPr/>
            </a:pPr>
            <a:r>
              <a:rPr lang="en-US" sz="3000" b="1" dirty="0" smtClean="0">
                <a:solidFill>
                  <a:srgbClr val="FF0000"/>
                </a:solidFill>
              </a:rPr>
              <a:t>C</a:t>
            </a:r>
            <a:r>
              <a:rPr lang="en-US" sz="2200" dirty="0" smtClean="0"/>
              <a:t>ombine</a:t>
            </a:r>
            <a:r>
              <a:rPr lang="fa-IR" sz="2200" dirty="0" smtClean="0"/>
              <a:t> - ترکیب</a:t>
            </a:r>
            <a:endParaRPr lang="en-US" sz="2200" dirty="0" smtClean="0"/>
          </a:p>
          <a:p>
            <a:pPr marL="640080" lvl="1" indent="-274320" fontAlgn="auto">
              <a:spcAft>
                <a:spcPts val="0"/>
              </a:spcAft>
              <a:buClr>
                <a:srgbClr val="002060"/>
              </a:buClr>
              <a:buFont typeface="Wingdings" pitchFamily="2" charset="2"/>
              <a:buChar char="v"/>
              <a:defRPr/>
            </a:pPr>
            <a:r>
              <a:rPr lang="en-US" sz="2400" b="1" dirty="0" smtClean="0">
                <a:solidFill>
                  <a:srgbClr val="FF0000"/>
                </a:solidFill>
              </a:rPr>
              <a:t>A</a:t>
            </a:r>
            <a:r>
              <a:rPr lang="en-US" sz="2400" b="1" dirty="0" smtClean="0"/>
              <a:t>dapt</a:t>
            </a:r>
            <a:r>
              <a:rPr lang="fa-IR" sz="2400" b="1" dirty="0" smtClean="0"/>
              <a:t> – متناسب کردن</a:t>
            </a:r>
            <a:endParaRPr lang="en-US" sz="2400" b="1" dirty="0" smtClean="0"/>
          </a:p>
          <a:p>
            <a:pPr marL="640080" lvl="1" indent="-274320" fontAlgn="auto">
              <a:spcAft>
                <a:spcPts val="0"/>
              </a:spcAft>
              <a:buClr>
                <a:srgbClr val="002060"/>
              </a:buClr>
              <a:buFont typeface="Wingdings" pitchFamily="2" charset="2"/>
              <a:buChar char="v"/>
              <a:defRPr/>
            </a:pPr>
            <a:r>
              <a:rPr lang="en-US" sz="3000" b="1" dirty="0" smtClean="0">
                <a:solidFill>
                  <a:srgbClr val="FF0000"/>
                </a:solidFill>
              </a:rPr>
              <a:t>M</a:t>
            </a:r>
            <a:r>
              <a:rPr lang="en-US" sz="2200" dirty="0" smtClean="0"/>
              <a:t>odify (Magnify)</a:t>
            </a:r>
            <a:r>
              <a:rPr lang="fa-IR" sz="2200" dirty="0" smtClean="0"/>
              <a:t> – تغییر یا بزرگنمایی</a:t>
            </a:r>
            <a:endParaRPr lang="en-US" sz="2200" dirty="0" smtClean="0"/>
          </a:p>
          <a:p>
            <a:pPr marL="640080" lvl="1" indent="-274320" fontAlgn="auto">
              <a:spcAft>
                <a:spcPts val="0"/>
              </a:spcAft>
              <a:buClr>
                <a:srgbClr val="002060"/>
              </a:buClr>
              <a:buFont typeface="Wingdings" pitchFamily="2" charset="2"/>
              <a:buChar char="v"/>
              <a:defRPr/>
            </a:pPr>
            <a:r>
              <a:rPr lang="en-US" sz="2800" b="1" dirty="0" smtClean="0">
                <a:solidFill>
                  <a:srgbClr val="FF0000"/>
                </a:solidFill>
              </a:rPr>
              <a:t>P</a:t>
            </a:r>
            <a:r>
              <a:rPr lang="en-US" sz="2200" dirty="0" smtClean="0"/>
              <a:t>ut to other uses</a:t>
            </a:r>
            <a:r>
              <a:rPr lang="fa-IR" sz="2200" dirty="0" smtClean="0"/>
              <a:t> – به کارگیری در کاربرد دیگر</a:t>
            </a:r>
            <a:endParaRPr lang="en-US" sz="2200" dirty="0" smtClean="0"/>
          </a:p>
          <a:p>
            <a:pPr marL="640080" lvl="1" indent="-274320" fontAlgn="auto">
              <a:spcAft>
                <a:spcPts val="0"/>
              </a:spcAft>
              <a:buClr>
                <a:srgbClr val="002060"/>
              </a:buClr>
              <a:buFont typeface="Wingdings" pitchFamily="2" charset="2"/>
              <a:buChar char="v"/>
              <a:defRPr/>
            </a:pPr>
            <a:r>
              <a:rPr lang="en-US" sz="2800" b="1" dirty="0" smtClean="0">
                <a:solidFill>
                  <a:srgbClr val="FF0000"/>
                </a:solidFill>
              </a:rPr>
              <a:t>E</a:t>
            </a:r>
            <a:r>
              <a:rPr lang="en-US" sz="2200" dirty="0" smtClean="0"/>
              <a:t>liminate</a:t>
            </a:r>
            <a:r>
              <a:rPr lang="fa-IR" sz="2200" dirty="0" smtClean="0"/>
              <a:t> - حذف</a:t>
            </a:r>
            <a:endParaRPr lang="en-US" sz="2200" dirty="0" smtClean="0"/>
          </a:p>
          <a:p>
            <a:pPr marL="640080" lvl="1" indent="-274320" fontAlgn="auto">
              <a:spcAft>
                <a:spcPts val="0"/>
              </a:spcAft>
              <a:buClr>
                <a:srgbClr val="002060"/>
              </a:buClr>
              <a:buFont typeface="Wingdings" pitchFamily="2" charset="2"/>
              <a:buChar char="v"/>
              <a:defRPr/>
            </a:pPr>
            <a:r>
              <a:rPr lang="en-US" sz="2800" dirty="0" smtClean="0">
                <a:solidFill>
                  <a:srgbClr val="FF0000"/>
                </a:solidFill>
              </a:rPr>
              <a:t>R</a:t>
            </a:r>
            <a:r>
              <a:rPr lang="en-US" sz="2200" dirty="0" smtClean="0"/>
              <a:t>earrangement (Reverse)</a:t>
            </a:r>
            <a:r>
              <a:rPr lang="fa-IR" sz="2200" dirty="0" smtClean="0"/>
              <a:t> – باز آرایی یا معکوس کردن</a:t>
            </a:r>
            <a:endParaRPr lang="en-US" sz="2200" dirty="0" smtClean="0"/>
          </a:p>
          <a:p>
            <a:pPr fontAlgn="auto">
              <a:spcAft>
                <a:spcPts val="0"/>
              </a:spcAft>
              <a:buFont typeface="Wingdings" pitchFamily="2" charset="2"/>
              <a:buNone/>
              <a:defRPr/>
            </a:pPr>
            <a:endParaRPr lang="fa-IR" dirty="0"/>
          </a:p>
        </p:txBody>
      </p:sp>
      <p:pic>
        <p:nvPicPr>
          <p:cNvPr id="23556" name="Picture 2" descr="J:\New Folder (2)\1313581090[1].jpg"/>
          <p:cNvPicPr>
            <a:picLocks noChangeAspect="1" noChangeArrowheads="1"/>
          </p:cNvPicPr>
          <p:nvPr/>
        </p:nvPicPr>
        <p:blipFill>
          <a:blip r:embed="rId2" cstate="print"/>
          <a:srcRect/>
          <a:stretch>
            <a:fillRect/>
          </a:stretch>
        </p:blipFill>
        <p:spPr bwMode="auto">
          <a:xfrm>
            <a:off x="0" y="1714500"/>
            <a:ext cx="4000500" cy="428625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75" y="228600"/>
            <a:ext cx="6245225" cy="1143000"/>
          </a:xfrm>
        </p:spPr>
        <p:txBody>
          <a:bodyPr/>
          <a:lstStyle/>
          <a:p>
            <a:pPr fontAlgn="auto">
              <a:spcAft>
                <a:spcPts val="0"/>
              </a:spcAft>
              <a:defRPr/>
            </a:pPr>
            <a:r>
              <a:rPr lang="fa-IR" dirty="0" smtClean="0"/>
              <a:t>تکنیک های خلاقیت</a:t>
            </a:r>
            <a:endParaRPr lang="fa-IR" dirty="0"/>
          </a:p>
        </p:txBody>
      </p:sp>
      <p:sp>
        <p:nvSpPr>
          <p:cNvPr id="5" name="Content Placeholder 2"/>
          <p:cNvSpPr>
            <a:spLocks noGrp="1"/>
          </p:cNvSpPr>
          <p:nvPr>
            <p:ph idx="1"/>
          </p:nvPr>
        </p:nvSpPr>
        <p:spPr>
          <a:xfrm>
            <a:off x="2000250" y="1857375"/>
            <a:ext cx="6929438" cy="4786313"/>
          </a:xfrm>
        </p:spPr>
        <p:txBody>
          <a:bodyPr rtlCol="0">
            <a:normAutofit fontScale="85000" lnSpcReduction="20000"/>
          </a:bodyPr>
          <a:lstStyle/>
          <a:p>
            <a:pPr fontAlgn="auto">
              <a:spcAft>
                <a:spcPts val="0"/>
              </a:spcAft>
              <a:buFont typeface="Wingdings" pitchFamily="2" charset="2"/>
              <a:buNone/>
              <a:defRPr/>
            </a:pPr>
            <a:r>
              <a:rPr lang="ar-SA" altLang="fa-IR" sz="3700" b="1" dirty="0" smtClean="0"/>
              <a:t>تکنیک اسکمپر </a:t>
            </a:r>
            <a:r>
              <a:rPr lang="fa-IR" altLang="fa-IR" sz="3700" b="1" dirty="0" smtClean="0"/>
              <a:t>   </a:t>
            </a:r>
            <a:r>
              <a:rPr lang="en-US" altLang="fa-IR" sz="3700" b="1" dirty="0" smtClean="0"/>
              <a:t>SCAMPER</a:t>
            </a:r>
            <a:endParaRPr lang="fa-IR" altLang="fa-IR" sz="3700" b="1" dirty="0" smtClean="0"/>
          </a:p>
          <a:p>
            <a:pPr marL="274320" indent="-274320" fontAlgn="auto">
              <a:spcAft>
                <a:spcPts val="0"/>
              </a:spcAft>
              <a:buFont typeface="Wingdings" pitchFamily="2" charset="2"/>
              <a:buNone/>
              <a:defRPr/>
            </a:pPr>
            <a:r>
              <a:rPr lang="fa-IR" dirty="0" smtClean="0"/>
              <a:t>روشی ساخت یافته برای نگاه به مسأله از زوایای دیگر</a:t>
            </a:r>
          </a:p>
          <a:p>
            <a:pPr marL="640080" lvl="1" indent="-274320" fontAlgn="auto">
              <a:spcAft>
                <a:spcPts val="0"/>
              </a:spcAft>
              <a:buClr>
                <a:srgbClr val="002060"/>
              </a:buClr>
              <a:buFont typeface="Wingdings" pitchFamily="2" charset="2"/>
              <a:buChar char="v"/>
              <a:defRPr/>
            </a:pPr>
            <a:r>
              <a:rPr lang="en-US" sz="3000" b="1" dirty="0" smtClean="0">
                <a:solidFill>
                  <a:srgbClr val="FF0000"/>
                </a:solidFill>
              </a:rPr>
              <a:t>S</a:t>
            </a:r>
            <a:r>
              <a:rPr lang="en-US" sz="2200" dirty="0" smtClean="0"/>
              <a:t>ubstitute</a:t>
            </a:r>
            <a:r>
              <a:rPr lang="fa-IR" sz="2200" dirty="0" smtClean="0"/>
              <a:t> - جایگزینی</a:t>
            </a:r>
            <a:endParaRPr lang="en-US" sz="2200" dirty="0" smtClean="0"/>
          </a:p>
          <a:p>
            <a:pPr marL="640080" lvl="1" indent="-274320" fontAlgn="auto">
              <a:spcAft>
                <a:spcPts val="0"/>
              </a:spcAft>
              <a:buClr>
                <a:srgbClr val="002060"/>
              </a:buClr>
              <a:buFont typeface="Wingdings" pitchFamily="2" charset="2"/>
              <a:buChar char="v"/>
              <a:defRPr/>
            </a:pPr>
            <a:r>
              <a:rPr lang="en-US" sz="3000" b="1" dirty="0" smtClean="0">
                <a:solidFill>
                  <a:srgbClr val="FF0000"/>
                </a:solidFill>
              </a:rPr>
              <a:t>C</a:t>
            </a:r>
            <a:r>
              <a:rPr lang="en-US" sz="2200" dirty="0" smtClean="0"/>
              <a:t>ombine</a:t>
            </a:r>
            <a:r>
              <a:rPr lang="fa-IR" sz="2200" dirty="0" smtClean="0"/>
              <a:t> - ترکیب</a:t>
            </a:r>
            <a:endParaRPr lang="en-US" sz="2200" dirty="0" smtClean="0"/>
          </a:p>
          <a:p>
            <a:pPr marL="640080" lvl="1" indent="-274320" fontAlgn="auto">
              <a:spcAft>
                <a:spcPts val="0"/>
              </a:spcAft>
              <a:buClr>
                <a:srgbClr val="002060"/>
              </a:buClr>
              <a:buFont typeface="Wingdings" pitchFamily="2" charset="2"/>
              <a:buChar char="v"/>
              <a:defRPr/>
            </a:pPr>
            <a:r>
              <a:rPr lang="en-US" sz="3000" b="1" dirty="0" smtClean="0">
                <a:solidFill>
                  <a:srgbClr val="FF0000"/>
                </a:solidFill>
              </a:rPr>
              <a:t>A</a:t>
            </a:r>
            <a:r>
              <a:rPr lang="en-US" sz="2200" dirty="0" smtClean="0"/>
              <a:t>dapt</a:t>
            </a:r>
            <a:r>
              <a:rPr lang="fa-IR" sz="2200" dirty="0" smtClean="0"/>
              <a:t> – متناسب کردن</a:t>
            </a:r>
            <a:endParaRPr lang="en-US" sz="2200" dirty="0" smtClean="0"/>
          </a:p>
          <a:p>
            <a:pPr marL="640080" lvl="1" indent="-274320" fontAlgn="auto">
              <a:spcAft>
                <a:spcPts val="0"/>
              </a:spcAft>
              <a:buClr>
                <a:srgbClr val="002060"/>
              </a:buClr>
              <a:buFont typeface="Wingdings" pitchFamily="2" charset="2"/>
              <a:buChar char="v"/>
              <a:defRPr/>
            </a:pPr>
            <a:r>
              <a:rPr lang="en-US" sz="2400" b="1" dirty="0" smtClean="0">
                <a:solidFill>
                  <a:srgbClr val="FF0000"/>
                </a:solidFill>
              </a:rPr>
              <a:t>M</a:t>
            </a:r>
            <a:r>
              <a:rPr lang="en-US" sz="2400" b="1" dirty="0" smtClean="0"/>
              <a:t>odify (Magnify)</a:t>
            </a:r>
            <a:r>
              <a:rPr lang="fa-IR" sz="2400" b="1" dirty="0" smtClean="0"/>
              <a:t> – تغییر یا بزرگنمایی</a:t>
            </a:r>
            <a:endParaRPr lang="en-US" sz="2400" b="1" dirty="0" smtClean="0"/>
          </a:p>
          <a:p>
            <a:pPr marL="640080" lvl="1" indent="-274320" fontAlgn="auto">
              <a:spcAft>
                <a:spcPts val="0"/>
              </a:spcAft>
              <a:buClr>
                <a:srgbClr val="002060"/>
              </a:buClr>
              <a:buFont typeface="Wingdings" pitchFamily="2" charset="2"/>
              <a:buChar char="v"/>
              <a:defRPr/>
            </a:pPr>
            <a:r>
              <a:rPr lang="en-US" sz="2800" b="1" dirty="0" smtClean="0">
                <a:solidFill>
                  <a:srgbClr val="FF0000"/>
                </a:solidFill>
              </a:rPr>
              <a:t>P</a:t>
            </a:r>
            <a:r>
              <a:rPr lang="en-US" sz="2200" dirty="0" smtClean="0"/>
              <a:t>ut to other uses</a:t>
            </a:r>
            <a:r>
              <a:rPr lang="fa-IR" sz="2200" dirty="0" smtClean="0"/>
              <a:t> – به کارگیری در کاربرد دیگر</a:t>
            </a:r>
            <a:endParaRPr lang="en-US" sz="2200" dirty="0" smtClean="0"/>
          </a:p>
          <a:p>
            <a:pPr marL="640080" lvl="1" indent="-274320" fontAlgn="auto">
              <a:spcAft>
                <a:spcPts val="0"/>
              </a:spcAft>
              <a:buClr>
                <a:srgbClr val="002060"/>
              </a:buClr>
              <a:buFont typeface="Wingdings" pitchFamily="2" charset="2"/>
              <a:buChar char="v"/>
              <a:defRPr/>
            </a:pPr>
            <a:r>
              <a:rPr lang="en-US" sz="2800" b="1" dirty="0" smtClean="0">
                <a:solidFill>
                  <a:srgbClr val="FF0000"/>
                </a:solidFill>
              </a:rPr>
              <a:t>E</a:t>
            </a:r>
            <a:r>
              <a:rPr lang="en-US" sz="2200" dirty="0" smtClean="0"/>
              <a:t>liminate</a:t>
            </a:r>
            <a:r>
              <a:rPr lang="fa-IR" sz="2200" dirty="0" smtClean="0"/>
              <a:t> - حذف</a:t>
            </a:r>
            <a:endParaRPr lang="en-US" sz="2200" dirty="0" smtClean="0"/>
          </a:p>
          <a:p>
            <a:pPr marL="640080" lvl="1" indent="-274320" fontAlgn="auto">
              <a:spcAft>
                <a:spcPts val="0"/>
              </a:spcAft>
              <a:buClr>
                <a:srgbClr val="002060"/>
              </a:buClr>
              <a:buFont typeface="Wingdings" pitchFamily="2" charset="2"/>
              <a:buChar char="v"/>
              <a:defRPr/>
            </a:pPr>
            <a:r>
              <a:rPr lang="en-US" sz="2800" dirty="0" smtClean="0">
                <a:solidFill>
                  <a:srgbClr val="FF0000"/>
                </a:solidFill>
              </a:rPr>
              <a:t>R</a:t>
            </a:r>
            <a:r>
              <a:rPr lang="en-US" sz="2200" dirty="0" smtClean="0"/>
              <a:t>earrangement (Reverse)</a:t>
            </a:r>
            <a:r>
              <a:rPr lang="fa-IR" sz="2200" dirty="0" smtClean="0"/>
              <a:t> – باز آرایی یا معکوس کردن</a:t>
            </a:r>
            <a:endParaRPr lang="en-US" sz="2200" dirty="0" smtClean="0"/>
          </a:p>
          <a:p>
            <a:pPr fontAlgn="auto">
              <a:spcAft>
                <a:spcPts val="0"/>
              </a:spcAft>
              <a:buFont typeface="Wingdings" pitchFamily="2" charset="2"/>
              <a:buNone/>
              <a:defRPr/>
            </a:pPr>
            <a:endParaRPr lang="fa-IR" dirty="0"/>
          </a:p>
        </p:txBody>
      </p:sp>
      <p:pic>
        <p:nvPicPr>
          <p:cNvPr id="24580" name="Picture 2" descr="J:\New Folder (2)\xq85b34au56f4dn7b3u[1].jpg"/>
          <p:cNvPicPr>
            <a:picLocks noChangeAspect="1" noChangeArrowheads="1"/>
          </p:cNvPicPr>
          <p:nvPr/>
        </p:nvPicPr>
        <p:blipFill>
          <a:blip r:embed="rId2" cstate="print"/>
          <a:srcRect/>
          <a:stretch>
            <a:fillRect/>
          </a:stretch>
        </p:blipFill>
        <p:spPr bwMode="auto">
          <a:xfrm>
            <a:off x="0" y="1714500"/>
            <a:ext cx="4000500" cy="428625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75" y="228600"/>
            <a:ext cx="6245225" cy="1143000"/>
          </a:xfrm>
        </p:spPr>
        <p:txBody>
          <a:bodyPr/>
          <a:lstStyle/>
          <a:p>
            <a:pPr fontAlgn="auto">
              <a:spcAft>
                <a:spcPts val="0"/>
              </a:spcAft>
              <a:defRPr/>
            </a:pPr>
            <a:r>
              <a:rPr lang="fa-IR" dirty="0" smtClean="0"/>
              <a:t>تکنیک های خلاقیت</a:t>
            </a:r>
            <a:endParaRPr lang="fa-IR" dirty="0"/>
          </a:p>
        </p:txBody>
      </p:sp>
      <p:sp>
        <p:nvSpPr>
          <p:cNvPr id="5" name="Content Placeholder 2"/>
          <p:cNvSpPr>
            <a:spLocks noGrp="1"/>
          </p:cNvSpPr>
          <p:nvPr>
            <p:ph idx="1"/>
          </p:nvPr>
        </p:nvSpPr>
        <p:spPr>
          <a:xfrm>
            <a:off x="2071688" y="1857375"/>
            <a:ext cx="6858000" cy="4714875"/>
          </a:xfrm>
        </p:spPr>
        <p:txBody>
          <a:bodyPr rtlCol="0">
            <a:normAutofit fontScale="85000" lnSpcReduction="20000"/>
          </a:bodyPr>
          <a:lstStyle/>
          <a:p>
            <a:pPr fontAlgn="auto">
              <a:spcAft>
                <a:spcPts val="0"/>
              </a:spcAft>
              <a:buFont typeface="Wingdings" pitchFamily="2" charset="2"/>
              <a:buNone/>
              <a:defRPr/>
            </a:pPr>
            <a:r>
              <a:rPr lang="ar-SA" altLang="fa-IR" sz="3700" b="1" dirty="0" smtClean="0"/>
              <a:t>تکنیک اسکمپر </a:t>
            </a:r>
            <a:r>
              <a:rPr lang="fa-IR" altLang="fa-IR" sz="3700" b="1" dirty="0" smtClean="0"/>
              <a:t>   </a:t>
            </a:r>
            <a:r>
              <a:rPr lang="en-US" altLang="fa-IR" sz="3700" b="1" dirty="0" smtClean="0"/>
              <a:t>SCAMPER</a:t>
            </a:r>
            <a:endParaRPr lang="fa-IR" altLang="fa-IR" sz="3700" b="1" dirty="0" smtClean="0"/>
          </a:p>
          <a:p>
            <a:pPr marL="274320" indent="-274320" fontAlgn="auto">
              <a:spcAft>
                <a:spcPts val="0"/>
              </a:spcAft>
              <a:buFont typeface="Wingdings" pitchFamily="2" charset="2"/>
              <a:buNone/>
              <a:defRPr/>
            </a:pPr>
            <a:r>
              <a:rPr lang="fa-IR" dirty="0" smtClean="0"/>
              <a:t>روشی ساخت یافته برای نگاه به مسأله از زوایای دیگر</a:t>
            </a:r>
          </a:p>
          <a:p>
            <a:pPr marL="640080" lvl="1" indent="-274320" fontAlgn="auto">
              <a:spcAft>
                <a:spcPts val="0"/>
              </a:spcAft>
              <a:buClr>
                <a:srgbClr val="002060"/>
              </a:buClr>
              <a:buFont typeface="Wingdings" pitchFamily="2" charset="2"/>
              <a:buChar char="v"/>
              <a:defRPr/>
            </a:pPr>
            <a:r>
              <a:rPr lang="en-US" sz="3000" b="1" dirty="0" smtClean="0">
                <a:solidFill>
                  <a:srgbClr val="FF0000"/>
                </a:solidFill>
              </a:rPr>
              <a:t>S</a:t>
            </a:r>
            <a:r>
              <a:rPr lang="en-US" sz="2200" dirty="0" smtClean="0"/>
              <a:t>ubstitute</a:t>
            </a:r>
            <a:r>
              <a:rPr lang="fa-IR" sz="2200" dirty="0" smtClean="0"/>
              <a:t> - جایگزینی</a:t>
            </a:r>
            <a:endParaRPr lang="en-US" sz="2200" dirty="0" smtClean="0"/>
          </a:p>
          <a:p>
            <a:pPr marL="640080" lvl="1" indent="-274320" fontAlgn="auto">
              <a:spcAft>
                <a:spcPts val="0"/>
              </a:spcAft>
              <a:buClr>
                <a:srgbClr val="002060"/>
              </a:buClr>
              <a:buFont typeface="Wingdings" pitchFamily="2" charset="2"/>
              <a:buChar char="v"/>
              <a:defRPr/>
            </a:pPr>
            <a:r>
              <a:rPr lang="en-US" sz="3000" b="1" dirty="0" smtClean="0">
                <a:solidFill>
                  <a:srgbClr val="FF0000"/>
                </a:solidFill>
              </a:rPr>
              <a:t>C</a:t>
            </a:r>
            <a:r>
              <a:rPr lang="en-US" sz="2200" dirty="0" smtClean="0"/>
              <a:t>ombine</a:t>
            </a:r>
            <a:r>
              <a:rPr lang="fa-IR" sz="2200" dirty="0" smtClean="0"/>
              <a:t> - ترکیب</a:t>
            </a:r>
            <a:endParaRPr lang="en-US" sz="2200" dirty="0" smtClean="0"/>
          </a:p>
          <a:p>
            <a:pPr marL="640080" lvl="1" indent="-274320" fontAlgn="auto">
              <a:spcAft>
                <a:spcPts val="0"/>
              </a:spcAft>
              <a:buClr>
                <a:srgbClr val="002060"/>
              </a:buClr>
              <a:buFont typeface="Wingdings" pitchFamily="2" charset="2"/>
              <a:buChar char="v"/>
              <a:defRPr/>
            </a:pPr>
            <a:r>
              <a:rPr lang="en-US" sz="3000" b="1" dirty="0" smtClean="0">
                <a:solidFill>
                  <a:srgbClr val="FF0000"/>
                </a:solidFill>
              </a:rPr>
              <a:t>A</a:t>
            </a:r>
            <a:r>
              <a:rPr lang="en-US" sz="2200" dirty="0" smtClean="0"/>
              <a:t>dapt</a:t>
            </a:r>
            <a:r>
              <a:rPr lang="fa-IR" sz="2200" dirty="0" smtClean="0"/>
              <a:t> – متناسب کردن</a:t>
            </a:r>
            <a:endParaRPr lang="en-US" sz="2200" dirty="0" smtClean="0"/>
          </a:p>
          <a:p>
            <a:pPr marL="640080" lvl="1" indent="-274320" fontAlgn="auto">
              <a:spcAft>
                <a:spcPts val="0"/>
              </a:spcAft>
              <a:buClr>
                <a:srgbClr val="002060"/>
              </a:buClr>
              <a:buFont typeface="Wingdings" pitchFamily="2" charset="2"/>
              <a:buChar char="v"/>
              <a:defRPr/>
            </a:pPr>
            <a:r>
              <a:rPr lang="en-US" sz="3100" b="1" dirty="0" smtClean="0">
                <a:solidFill>
                  <a:srgbClr val="FF0000"/>
                </a:solidFill>
              </a:rPr>
              <a:t>M</a:t>
            </a:r>
            <a:r>
              <a:rPr lang="en-US" sz="2200" dirty="0" smtClean="0"/>
              <a:t>odify (Magnify)</a:t>
            </a:r>
            <a:r>
              <a:rPr lang="fa-IR" sz="2200" dirty="0" smtClean="0"/>
              <a:t> – تغییر یا بزرگنمایی</a:t>
            </a:r>
            <a:endParaRPr lang="en-US" sz="2200" dirty="0" smtClean="0"/>
          </a:p>
          <a:p>
            <a:pPr marL="640080" lvl="1" indent="-274320" fontAlgn="auto">
              <a:spcAft>
                <a:spcPts val="0"/>
              </a:spcAft>
              <a:buClr>
                <a:srgbClr val="002060"/>
              </a:buClr>
              <a:buFont typeface="Wingdings" pitchFamily="2" charset="2"/>
              <a:buChar char="v"/>
              <a:defRPr/>
            </a:pPr>
            <a:r>
              <a:rPr lang="en-US" sz="2400" b="1" dirty="0" smtClean="0">
                <a:solidFill>
                  <a:srgbClr val="FF0000"/>
                </a:solidFill>
              </a:rPr>
              <a:t>P</a:t>
            </a:r>
            <a:r>
              <a:rPr lang="en-US" sz="2400" b="1" dirty="0" smtClean="0"/>
              <a:t>ut to other</a:t>
            </a:r>
            <a:r>
              <a:rPr lang="en-US" sz="2200" dirty="0" smtClean="0"/>
              <a:t> </a:t>
            </a:r>
            <a:r>
              <a:rPr lang="en-US" sz="2400" b="1" dirty="0" smtClean="0"/>
              <a:t>uses</a:t>
            </a:r>
            <a:r>
              <a:rPr lang="fa-IR" sz="2400" b="1" dirty="0" smtClean="0"/>
              <a:t> – به کارگیری در کاربرد دیگر</a:t>
            </a:r>
            <a:endParaRPr lang="en-US" sz="2400" b="1" dirty="0" smtClean="0"/>
          </a:p>
          <a:p>
            <a:pPr marL="640080" lvl="1" indent="-274320" fontAlgn="auto">
              <a:spcAft>
                <a:spcPts val="0"/>
              </a:spcAft>
              <a:buClr>
                <a:srgbClr val="002060"/>
              </a:buClr>
              <a:buFont typeface="Wingdings" pitchFamily="2" charset="2"/>
              <a:buChar char="v"/>
              <a:defRPr/>
            </a:pPr>
            <a:r>
              <a:rPr lang="en-US" sz="2800" b="1" dirty="0" smtClean="0">
                <a:solidFill>
                  <a:srgbClr val="FF0000"/>
                </a:solidFill>
              </a:rPr>
              <a:t>E</a:t>
            </a:r>
            <a:r>
              <a:rPr lang="en-US" sz="2200" dirty="0" smtClean="0"/>
              <a:t>liminate</a:t>
            </a:r>
            <a:r>
              <a:rPr lang="fa-IR" sz="2200" dirty="0" smtClean="0"/>
              <a:t> - حذف</a:t>
            </a:r>
            <a:endParaRPr lang="en-US" sz="2200" dirty="0" smtClean="0"/>
          </a:p>
          <a:p>
            <a:pPr marL="640080" lvl="1" indent="-274320" fontAlgn="auto">
              <a:spcAft>
                <a:spcPts val="0"/>
              </a:spcAft>
              <a:buClr>
                <a:srgbClr val="002060"/>
              </a:buClr>
              <a:buFont typeface="Wingdings" pitchFamily="2" charset="2"/>
              <a:buChar char="v"/>
              <a:defRPr/>
            </a:pPr>
            <a:r>
              <a:rPr lang="en-US" sz="2800" dirty="0" smtClean="0">
                <a:solidFill>
                  <a:srgbClr val="FF0000"/>
                </a:solidFill>
              </a:rPr>
              <a:t>R</a:t>
            </a:r>
            <a:r>
              <a:rPr lang="en-US" sz="2200" dirty="0" smtClean="0"/>
              <a:t>earrangement (Reverse)</a:t>
            </a:r>
            <a:r>
              <a:rPr lang="fa-IR" sz="2200" dirty="0" smtClean="0"/>
              <a:t> – باز آرایی یا معکوس کردن</a:t>
            </a:r>
            <a:endParaRPr lang="en-US" sz="2200" dirty="0" smtClean="0"/>
          </a:p>
          <a:p>
            <a:pPr fontAlgn="auto">
              <a:spcAft>
                <a:spcPts val="0"/>
              </a:spcAft>
              <a:buFont typeface="Wingdings" pitchFamily="2" charset="2"/>
              <a:buNone/>
              <a:defRPr/>
            </a:pPr>
            <a:endParaRPr lang="fa-IR" dirty="0"/>
          </a:p>
        </p:txBody>
      </p:sp>
      <p:pic>
        <p:nvPicPr>
          <p:cNvPr id="25604" name="Picture 6" descr="trap"/>
          <p:cNvPicPr>
            <a:picLocks noChangeAspect="1" noChangeArrowheads="1"/>
          </p:cNvPicPr>
          <p:nvPr/>
        </p:nvPicPr>
        <p:blipFill>
          <a:blip r:embed="rId2" cstate="print">
            <a:lum bright="12000"/>
          </a:blip>
          <a:srcRect/>
          <a:stretch>
            <a:fillRect/>
          </a:stretch>
        </p:blipFill>
        <p:spPr bwMode="auto">
          <a:xfrm>
            <a:off x="0" y="1714500"/>
            <a:ext cx="3929063" cy="428625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fa-IR" dirty="0" smtClean="0"/>
              <a:t>موضوع :خلاقیت ونوآوری</a:t>
            </a:r>
            <a:endParaRPr lang="fa-IR" dirty="0"/>
          </a:p>
        </p:txBody>
      </p:sp>
      <p:sp>
        <p:nvSpPr>
          <p:cNvPr id="4" name="Content Placeholder 3"/>
          <p:cNvSpPr>
            <a:spLocks noGrp="1"/>
          </p:cNvSpPr>
          <p:nvPr>
            <p:ph idx="1"/>
          </p:nvPr>
        </p:nvSpPr>
        <p:spPr>
          <a:xfrm>
            <a:off x="2428875" y="2286000"/>
            <a:ext cx="6257925" cy="4143375"/>
          </a:xfrm>
        </p:spPr>
        <p:txBody>
          <a:bodyPr rtlCol="0">
            <a:normAutofit/>
          </a:bodyPr>
          <a:lstStyle/>
          <a:p>
            <a:pPr algn="ctr" fontAlgn="auto">
              <a:spcAft>
                <a:spcPts val="0"/>
              </a:spcAft>
              <a:buFont typeface="Wingdings" pitchFamily="2" charset="2"/>
              <a:buNone/>
              <a:defRPr/>
            </a:pPr>
            <a:r>
              <a:rPr lang="fa-IR" sz="2800" dirty="0" smtClean="0"/>
              <a:t>استار راهنما : </a:t>
            </a:r>
            <a:r>
              <a:rPr lang="fa-IR" sz="2800" dirty="0" smtClean="0"/>
              <a:t>فاطمه نوراله</a:t>
            </a:r>
            <a:endParaRPr lang="fa-IR" sz="2800" dirty="0" smtClean="0"/>
          </a:p>
          <a:p>
            <a:pPr algn="ctr" fontAlgn="auto">
              <a:spcAft>
                <a:spcPts val="0"/>
              </a:spcAft>
              <a:buFont typeface="Wingdings" pitchFamily="2" charset="2"/>
              <a:buNone/>
              <a:defRPr/>
            </a:pPr>
            <a:endParaRPr lang="fa-IR" sz="2800" dirty="0" smtClean="0"/>
          </a:p>
          <a:p>
            <a:pPr algn="ctr" fontAlgn="auto">
              <a:spcAft>
                <a:spcPts val="0"/>
              </a:spcAft>
              <a:buFont typeface="Wingdings" pitchFamily="2" charset="2"/>
              <a:buNone/>
              <a:defRPr/>
            </a:pPr>
            <a:endParaRPr lang="fa-IR" sz="2800" dirty="0" smtClean="0"/>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75" y="228600"/>
            <a:ext cx="6245225" cy="1143000"/>
          </a:xfrm>
        </p:spPr>
        <p:txBody>
          <a:bodyPr/>
          <a:lstStyle/>
          <a:p>
            <a:pPr fontAlgn="auto">
              <a:spcAft>
                <a:spcPts val="0"/>
              </a:spcAft>
              <a:defRPr/>
            </a:pPr>
            <a:r>
              <a:rPr lang="fa-IR" dirty="0" smtClean="0"/>
              <a:t>تکنیک های خلاقیت</a:t>
            </a:r>
            <a:endParaRPr lang="fa-IR" dirty="0"/>
          </a:p>
        </p:txBody>
      </p:sp>
      <p:sp>
        <p:nvSpPr>
          <p:cNvPr id="5" name="Content Placeholder 2"/>
          <p:cNvSpPr>
            <a:spLocks noGrp="1"/>
          </p:cNvSpPr>
          <p:nvPr>
            <p:ph idx="1"/>
          </p:nvPr>
        </p:nvSpPr>
        <p:spPr>
          <a:xfrm>
            <a:off x="2071688" y="1857375"/>
            <a:ext cx="6929437" cy="4714875"/>
          </a:xfrm>
        </p:spPr>
        <p:txBody>
          <a:bodyPr rtlCol="0">
            <a:normAutofit fontScale="92500" lnSpcReduction="10000"/>
          </a:bodyPr>
          <a:lstStyle/>
          <a:p>
            <a:pPr fontAlgn="auto">
              <a:spcAft>
                <a:spcPts val="0"/>
              </a:spcAft>
              <a:buFont typeface="Wingdings" pitchFamily="2" charset="2"/>
              <a:buNone/>
              <a:defRPr/>
            </a:pPr>
            <a:r>
              <a:rPr lang="ar-SA" altLang="fa-IR" sz="3700" b="1" dirty="0" smtClean="0"/>
              <a:t>تکنیک اسکمپر </a:t>
            </a:r>
            <a:r>
              <a:rPr lang="fa-IR" altLang="fa-IR" sz="3700" b="1" dirty="0" smtClean="0"/>
              <a:t>   </a:t>
            </a:r>
            <a:r>
              <a:rPr lang="en-US" altLang="fa-IR" sz="3700" b="1" dirty="0" smtClean="0"/>
              <a:t>SCAMPER</a:t>
            </a:r>
            <a:endParaRPr lang="fa-IR" altLang="fa-IR" sz="3700" b="1" dirty="0" smtClean="0"/>
          </a:p>
          <a:p>
            <a:pPr marL="274320" indent="-274320" fontAlgn="auto">
              <a:spcAft>
                <a:spcPts val="0"/>
              </a:spcAft>
              <a:buFont typeface="Wingdings" pitchFamily="2" charset="2"/>
              <a:buNone/>
              <a:defRPr/>
            </a:pPr>
            <a:r>
              <a:rPr lang="fa-IR" dirty="0" smtClean="0"/>
              <a:t>روشی ساخت یافته برای نگاه به مسأله از زوایای دیگر</a:t>
            </a:r>
          </a:p>
          <a:p>
            <a:pPr marL="640080" lvl="1" indent="-274320" fontAlgn="auto">
              <a:spcAft>
                <a:spcPts val="0"/>
              </a:spcAft>
              <a:buClr>
                <a:srgbClr val="002060"/>
              </a:buClr>
              <a:buFont typeface="Wingdings" pitchFamily="2" charset="2"/>
              <a:buChar char="v"/>
              <a:defRPr/>
            </a:pPr>
            <a:r>
              <a:rPr lang="en-US" sz="3000" b="1" dirty="0" smtClean="0">
                <a:solidFill>
                  <a:srgbClr val="FF0000"/>
                </a:solidFill>
              </a:rPr>
              <a:t>S</a:t>
            </a:r>
            <a:r>
              <a:rPr lang="en-US" sz="2200" dirty="0" smtClean="0"/>
              <a:t>ubstitute</a:t>
            </a:r>
            <a:r>
              <a:rPr lang="fa-IR" sz="2200" dirty="0" smtClean="0"/>
              <a:t> - جایگزینی</a:t>
            </a:r>
            <a:r>
              <a:rPr lang="en-US" sz="3000" b="1" dirty="0" smtClean="0">
                <a:solidFill>
                  <a:srgbClr val="FF0000"/>
                </a:solidFill>
              </a:rPr>
              <a:t>C</a:t>
            </a:r>
            <a:r>
              <a:rPr lang="en-US" sz="2200" dirty="0" smtClean="0"/>
              <a:t>ombine</a:t>
            </a:r>
            <a:r>
              <a:rPr lang="fa-IR" sz="2200" dirty="0" smtClean="0"/>
              <a:t> - ترکیب</a:t>
            </a:r>
            <a:endParaRPr lang="en-US" sz="2200" dirty="0" smtClean="0"/>
          </a:p>
          <a:p>
            <a:pPr marL="640080" lvl="1" indent="-274320" fontAlgn="auto">
              <a:spcAft>
                <a:spcPts val="0"/>
              </a:spcAft>
              <a:buClr>
                <a:srgbClr val="002060"/>
              </a:buClr>
              <a:buFont typeface="Wingdings" pitchFamily="2" charset="2"/>
              <a:buChar char="v"/>
              <a:defRPr/>
            </a:pPr>
            <a:r>
              <a:rPr lang="en-US" sz="3000" b="1" dirty="0" smtClean="0">
                <a:solidFill>
                  <a:srgbClr val="FF0000"/>
                </a:solidFill>
              </a:rPr>
              <a:t>A</a:t>
            </a:r>
            <a:r>
              <a:rPr lang="en-US" sz="2200" dirty="0" smtClean="0"/>
              <a:t>dapt</a:t>
            </a:r>
            <a:r>
              <a:rPr lang="fa-IR" sz="2200" dirty="0" smtClean="0"/>
              <a:t> – متناسب کردن</a:t>
            </a:r>
            <a:endParaRPr lang="en-US" sz="2200" dirty="0" smtClean="0"/>
          </a:p>
          <a:p>
            <a:pPr marL="640080" lvl="1" indent="-274320" fontAlgn="auto">
              <a:spcAft>
                <a:spcPts val="0"/>
              </a:spcAft>
              <a:buClr>
                <a:srgbClr val="002060"/>
              </a:buClr>
              <a:buFont typeface="Wingdings" pitchFamily="2" charset="2"/>
              <a:buChar char="v"/>
              <a:defRPr/>
            </a:pPr>
            <a:r>
              <a:rPr lang="en-US" sz="3000" b="1" dirty="0" smtClean="0">
                <a:solidFill>
                  <a:srgbClr val="FF0000"/>
                </a:solidFill>
              </a:rPr>
              <a:t>M</a:t>
            </a:r>
            <a:r>
              <a:rPr lang="en-US" sz="2200" dirty="0" smtClean="0"/>
              <a:t>odify (Magnify)</a:t>
            </a:r>
            <a:r>
              <a:rPr lang="fa-IR" sz="2200" dirty="0" smtClean="0"/>
              <a:t> – تغییر یا بزرگنمایی</a:t>
            </a:r>
            <a:endParaRPr lang="en-US" sz="2200" dirty="0" smtClean="0"/>
          </a:p>
          <a:p>
            <a:pPr marL="640080" lvl="1" indent="-274320" fontAlgn="auto">
              <a:spcAft>
                <a:spcPts val="0"/>
              </a:spcAft>
              <a:buClr>
                <a:srgbClr val="002060"/>
              </a:buClr>
              <a:buFont typeface="Wingdings" pitchFamily="2" charset="2"/>
              <a:buChar char="v"/>
              <a:defRPr/>
            </a:pPr>
            <a:r>
              <a:rPr lang="en-US" sz="2800" b="1" dirty="0" smtClean="0">
                <a:solidFill>
                  <a:srgbClr val="FF0000"/>
                </a:solidFill>
              </a:rPr>
              <a:t>P</a:t>
            </a:r>
            <a:r>
              <a:rPr lang="en-US" sz="2200" dirty="0" smtClean="0"/>
              <a:t>ut to other uses</a:t>
            </a:r>
            <a:r>
              <a:rPr lang="fa-IR" sz="2200" dirty="0" smtClean="0"/>
              <a:t> – به کارگیری در کاربرد دیگر</a:t>
            </a:r>
            <a:endParaRPr lang="en-US" sz="2200" dirty="0" smtClean="0"/>
          </a:p>
          <a:p>
            <a:pPr marL="640080" lvl="1" indent="-274320" fontAlgn="auto">
              <a:spcAft>
                <a:spcPts val="0"/>
              </a:spcAft>
              <a:buClr>
                <a:srgbClr val="002060"/>
              </a:buClr>
              <a:buFont typeface="Wingdings" pitchFamily="2" charset="2"/>
              <a:buChar char="v"/>
              <a:defRPr/>
            </a:pPr>
            <a:r>
              <a:rPr lang="en-US" sz="2800" b="1" dirty="0" smtClean="0">
                <a:solidFill>
                  <a:srgbClr val="FF0000"/>
                </a:solidFill>
              </a:rPr>
              <a:t>E</a:t>
            </a:r>
            <a:r>
              <a:rPr lang="en-US" sz="2200" b="1" dirty="0" smtClean="0"/>
              <a:t>liminate</a:t>
            </a:r>
            <a:r>
              <a:rPr lang="fa-IR" sz="2200" b="1" dirty="0" smtClean="0"/>
              <a:t> - حذف</a:t>
            </a:r>
            <a:endParaRPr lang="en-US" sz="2200" b="1" dirty="0" smtClean="0"/>
          </a:p>
          <a:p>
            <a:pPr marL="640080" lvl="1" indent="-274320" fontAlgn="auto">
              <a:spcAft>
                <a:spcPts val="0"/>
              </a:spcAft>
              <a:buClr>
                <a:srgbClr val="002060"/>
              </a:buClr>
              <a:buFont typeface="Wingdings" pitchFamily="2" charset="2"/>
              <a:buChar char="v"/>
              <a:defRPr/>
            </a:pPr>
            <a:r>
              <a:rPr lang="en-US" sz="2800" dirty="0" smtClean="0">
                <a:solidFill>
                  <a:srgbClr val="FF0000"/>
                </a:solidFill>
              </a:rPr>
              <a:t>R</a:t>
            </a:r>
            <a:r>
              <a:rPr lang="en-US" sz="2200" dirty="0" smtClean="0"/>
              <a:t>earrangement (Reverse)</a:t>
            </a:r>
            <a:r>
              <a:rPr lang="fa-IR" sz="2200" dirty="0" smtClean="0"/>
              <a:t> – باز آرایی یا معکوس کردن</a:t>
            </a:r>
            <a:endParaRPr lang="en-US" sz="2200" dirty="0" smtClean="0"/>
          </a:p>
          <a:p>
            <a:pPr fontAlgn="auto">
              <a:spcAft>
                <a:spcPts val="0"/>
              </a:spcAft>
              <a:buFont typeface="Wingdings" pitchFamily="2" charset="2"/>
              <a:buNone/>
              <a:defRPr/>
            </a:pPr>
            <a:endParaRPr lang="fa-IR" dirty="0"/>
          </a:p>
        </p:txBody>
      </p:sp>
      <p:pic>
        <p:nvPicPr>
          <p:cNvPr id="6" name="Picture 7" descr="100848-233[2]"/>
          <p:cNvPicPr>
            <a:picLocks noChangeAspect="1" noChangeArrowheads="1"/>
          </p:cNvPicPr>
          <p:nvPr/>
        </p:nvPicPr>
        <p:blipFill>
          <a:blip r:embed="rId2" cstate="print"/>
          <a:srcRect/>
          <a:stretch>
            <a:fillRect/>
          </a:stretch>
        </p:blipFill>
        <p:spPr bwMode="auto">
          <a:xfrm>
            <a:off x="0" y="1714500"/>
            <a:ext cx="3714750" cy="4286250"/>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75" y="228600"/>
            <a:ext cx="6245225" cy="1143000"/>
          </a:xfrm>
        </p:spPr>
        <p:txBody>
          <a:bodyPr/>
          <a:lstStyle/>
          <a:p>
            <a:pPr fontAlgn="auto">
              <a:spcAft>
                <a:spcPts val="0"/>
              </a:spcAft>
              <a:defRPr/>
            </a:pPr>
            <a:r>
              <a:rPr lang="fa-IR" dirty="0" smtClean="0"/>
              <a:t>تکنیک های خلاقیت</a:t>
            </a:r>
            <a:endParaRPr lang="fa-IR" dirty="0"/>
          </a:p>
        </p:txBody>
      </p:sp>
      <p:sp>
        <p:nvSpPr>
          <p:cNvPr id="5" name="Content Placeholder 2"/>
          <p:cNvSpPr>
            <a:spLocks noGrp="1"/>
          </p:cNvSpPr>
          <p:nvPr>
            <p:ph idx="1"/>
          </p:nvPr>
        </p:nvSpPr>
        <p:spPr>
          <a:xfrm>
            <a:off x="2143125" y="1928813"/>
            <a:ext cx="6786563" cy="4572000"/>
          </a:xfrm>
        </p:spPr>
        <p:txBody>
          <a:bodyPr rtlCol="0">
            <a:normAutofit fontScale="77500" lnSpcReduction="20000"/>
          </a:bodyPr>
          <a:lstStyle/>
          <a:p>
            <a:pPr fontAlgn="auto">
              <a:spcAft>
                <a:spcPts val="0"/>
              </a:spcAft>
              <a:buFont typeface="Wingdings" pitchFamily="2" charset="2"/>
              <a:buNone/>
              <a:defRPr/>
            </a:pPr>
            <a:r>
              <a:rPr lang="ar-SA" altLang="fa-IR" sz="3700" b="1" dirty="0" smtClean="0"/>
              <a:t>تکنیک اسکمپر </a:t>
            </a:r>
            <a:r>
              <a:rPr lang="fa-IR" altLang="fa-IR" sz="3700" b="1" dirty="0" smtClean="0"/>
              <a:t>   </a:t>
            </a:r>
            <a:r>
              <a:rPr lang="en-US" altLang="fa-IR" sz="3700" b="1" dirty="0" smtClean="0"/>
              <a:t>SCAMPER</a:t>
            </a:r>
            <a:endParaRPr lang="fa-IR" altLang="fa-IR" sz="3700" b="1" dirty="0" smtClean="0"/>
          </a:p>
          <a:p>
            <a:pPr marL="274320" indent="-274320" fontAlgn="auto">
              <a:spcAft>
                <a:spcPts val="0"/>
              </a:spcAft>
              <a:buFont typeface="Wingdings" pitchFamily="2" charset="2"/>
              <a:buNone/>
              <a:defRPr/>
            </a:pPr>
            <a:r>
              <a:rPr lang="fa-IR" dirty="0" smtClean="0"/>
              <a:t>روشی ساخت یافته برای نگاه به مسأله از زوایای دیگر</a:t>
            </a:r>
          </a:p>
          <a:p>
            <a:pPr marL="640080" lvl="1" indent="-274320" fontAlgn="auto">
              <a:spcAft>
                <a:spcPts val="0"/>
              </a:spcAft>
              <a:buClr>
                <a:srgbClr val="002060"/>
              </a:buClr>
              <a:buFont typeface="Wingdings" pitchFamily="2" charset="2"/>
              <a:buChar char="v"/>
              <a:defRPr/>
            </a:pPr>
            <a:r>
              <a:rPr lang="en-US" sz="3000" b="1" dirty="0" smtClean="0">
                <a:solidFill>
                  <a:srgbClr val="FF0000"/>
                </a:solidFill>
              </a:rPr>
              <a:t>S</a:t>
            </a:r>
            <a:r>
              <a:rPr lang="en-US" sz="2200" dirty="0" smtClean="0"/>
              <a:t>ubstitute</a:t>
            </a:r>
            <a:r>
              <a:rPr lang="fa-IR" sz="2200" dirty="0" smtClean="0"/>
              <a:t> - جایگزینی</a:t>
            </a:r>
            <a:endParaRPr lang="en-US" sz="2200" dirty="0" smtClean="0"/>
          </a:p>
          <a:p>
            <a:pPr marL="640080" lvl="1" indent="-274320" fontAlgn="auto">
              <a:spcAft>
                <a:spcPts val="0"/>
              </a:spcAft>
              <a:buClr>
                <a:srgbClr val="002060"/>
              </a:buClr>
              <a:buFont typeface="Wingdings" pitchFamily="2" charset="2"/>
              <a:buChar char="v"/>
              <a:defRPr/>
            </a:pPr>
            <a:r>
              <a:rPr lang="en-US" sz="3000" b="1" dirty="0" smtClean="0">
                <a:solidFill>
                  <a:srgbClr val="FF0000"/>
                </a:solidFill>
              </a:rPr>
              <a:t>C</a:t>
            </a:r>
            <a:r>
              <a:rPr lang="en-US" sz="2200" dirty="0" smtClean="0"/>
              <a:t>ombine</a:t>
            </a:r>
            <a:r>
              <a:rPr lang="fa-IR" sz="2200" dirty="0" smtClean="0"/>
              <a:t> - ترکیب</a:t>
            </a:r>
            <a:endParaRPr lang="en-US" sz="2200" dirty="0" smtClean="0"/>
          </a:p>
          <a:p>
            <a:pPr marL="640080" lvl="1" indent="-274320" fontAlgn="auto">
              <a:spcAft>
                <a:spcPts val="0"/>
              </a:spcAft>
              <a:buClr>
                <a:srgbClr val="002060"/>
              </a:buClr>
              <a:buFont typeface="Wingdings" pitchFamily="2" charset="2"/>
              <a:buChar char="v"/>
              <a:defRPr/>
            </a:pPr>
            <a:r>
              <a:rPr lang="en-US" sz="3000" b="1" dirty="0" smtClean="0">
                <a:solidFill>
                  <a:srgbClr val="FF0000"/>
                </a:solidFill>
              </a:rPr>
              <a:t>A</a:t>
            </a:r>
            <a:r>
              <a:rPr lang="en-US" sz="2200" dirty="0" smtClean="0"/>
              <a:t>dapt</a:t>
            </a:r>
            <a:r>
              <a:rPr lang="fa-IR" sz="2200" dirty="0" smtClean="0"/>
              <a:t> – متناسب کردن</a:t>
            </a:r>
            <a:endParaRPr lang="en-US" sz="2200" dirty="0" smtClean="0"/>
          </a:p>
          <a:p>
            <a:pPr marL="640080" lvl="1" indent="-274320" fontAlgn="auto">
              <a:spcAft>
                <a:spcPts val="0"/>
              </a:spcAft>
              <a:buClr>
                <a:srgbClr val="002060"/>
              </a:buClr>
              <a:buFont typeface="Wingdings" pitchFamily="2" charset="2"/>
              <a:buChar char="v"/>
              <a:defRPr/>
            </a:pPr>
            <a:r>
              <a:rPr lang="en-US" sz="3000" b="1" dirty="0" smtClean="0">
                <a:solidFill>
                  <a:srgbClr val="FF0000"/>
                </a:solidFill>
              </a:rPr>
              <a:t>M</a:t>
            </a:r>
            <a:r>
              <a:rPr lang="en-US" sz="2200" dirty="0" smtClean="0"/>
              <a:t>odify (Magnify)</a:t>
            </a:r>
            <a:r>
              <a:rPr lang="fa-IR" sz="2200" dirty="0" smtClean="0"/>
              <a:t> – تغییر یا بزرگنمایی</a:t>
            </a:r>
            <a:endParaRPr lang="en-US" sz="2200" dirty="0" smtClean="0"/>
          </a:p>
          <a:p>
            <a:pPr marL="640080" lvl="1" indent="-274320" fontAlgn="auto">
              <a:spcAft>
                <a:spcPts val="0"/>
              </a:spcAft>
              <a:buClr>
                <a:srgbClr val="002060"/>
              </a:buClr>
              <a:buFont typeface="Wingdings" pitchFamily="2" charset="2"/>
              <a:buChar char="v"/>
              <a:defRPr/>
            </a:pPr>
            <a:r>
              <a:rPr lang="en-US" sz="2800" b="1" dirty="0" smtClean="0">
                <a:solidFill>
                  <a:srgbClr val="FF0000"/>
                </a:solidFill>
              </a:rPr>
              <a:t>P</a:t>
            </a:r>
            <a:r>
              <a:rPr lang="en-US" sz="2200" dirty="0" smtClean="0"/>
              <a:t>ut to other uses</a:t>
            </a:r>
            <a:r>
              <a:rPr lang="fa-IR" sz="2200" dirty="0" smtClean="0"/>
              <a:t> – به کارگیری در کاربرد دیگر</a:t>
            </a:r>
            <a:endParaRPr lang="en-US" sz="2200" dirty="0" smtClean="0"/>
          </a:p>
          <a:p>
            <a:pPr marL="640080" lvl="1" indent="-274320" fontAlgn="auto">
              <a:spcAft>
                <a:spcPts val="0"/>
              </a:spcAft>
              <a:buClr>
                <a:srgbClr val="002060"/>
              </a:buClr>
              <a:buFont typeface="Wingdings" pitchFamily="2" charset="2"/>
              <a:buChar char="v"/>
              <a:defRPr/>
            </a:pPr>
            <a:r>
              <a:rPr lang="en-US" sz="2800" b="1" dirty="0" smtClean="0">
                <a:solidFill>
                  <a:srgbClr val="FF0000"/>
                </a:solidFill>
              </a:rPr>
              <a:t>E</a:t>
            </a:r>
            <a:r>
              <a:rPr lang="en-US" sz="2200" dirty="0" smtClean="0"/>
              <a:t>liminate</a:t>
            </a:r>
            <a:r>
              <a:rPr lang="fa-IR" sz="2200" dirty="0" smtClean="0"/>
              <a:t> - حذف</a:t>
            </a:r>
            <a:endParaRPr lang="en-US" sz="2200" dirty="0" smtClean="0"/>
          </a:p>
          <a:p>
            <a:pPr marL="640080" lvl="1" indent="-274320" fontAlgn="auto">
              <a:spcAft>
                <a:spcPts val="0"/>
              </a:spcAft>
              <a:buClr>
                <a:srgbClr val="002060"/>
              </a:buClr>
              <a:buFont typeface="Wingdings" pitchFamily="2" charset="2"/>
              <a:buChar char="v"/>
              <a:defRPr/>
            </a:pPr>
            <a:r>
              <a:rPr lang="en-US" sz="2600" b="1" dirty="0" smtClean="0">
                <a:solidFill>
                  <a:srgbClr val="FF0000"/>
                </a:solidFill>
              </a:rPr>
              <a:t>R</a:t>
            </a:r>
            <a:r>
              <a:rPr lang="en-US" sz="2600" b="1" dirty="0" smtClean="0"/>
              <a:t>earrangement (Reverse)</a:t>
            </a:r>
            <a:r>
              <a:rPr lang="fa-IR" sz="2600" b="1" dirty="0" smtClean="0"/>
              <a:t> – باز آرایی یا معکوس کردن</a:t>
            </a:r>
            <a:endParaRPr lang="en-US" sz="2600" b="1" dirty="0" smtClean="0"/>
          </a:p>
          <a:p>
            <a:pPr fontAlgn="auto">
              <a:spcAft>
                <a:spcPts val="0"/>
              </a:spcAft>
              <a:buFont typeface="Wingdings" pitchFamily="2" charset="2"/>
              <a:buNone/>
              <a:defRPr/>
            </a:pPr>
            <a:endParaRPr lang="fa-IR" dirty="0"/>
          </a:p>
        </p:txBody>
      </p:sp>
      <p:pic>
        <p:nvPicPr>
          <p:cNvPr id="4" name="Picture 8" descr="81684-06"/>
          <p:cNvPicPr>
            <a:picLocks noChangeAspect="1" noChangeArrowheads="1"/>
          </p:cNvPicPr>
          <p:nvPr/>
        </p:nvPicPr>
        <p:blipFill>
          <a:blip r:embed="rId2" cstate="print">
            <a:lum bright="26000"/>
          </a:blip>
          <a:srcRect/>
          <a:stretch>
            <a:fillRect/>
          </a:stretch>
        </p:blipFill>
        <p:spPr bwMode="auto">
          <a:xfrm>
            <a:off x="0" y="1714500"/>
            <a:ext cx="4286250" cy="4071938"/>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75" y="228600"/>
            <a:ext cx="6245225" cy="1143000"/>
          </a:xfrm>
        </p:spPr>
        <p:txBody>
          <a:bodyPr/>
          <a:lstStyle/>
          <a:p>
            <a:pPr fontAlgn="auto">
              <a:spcAft>
                <a:spcPts val="0"/>
              </a:spcAft>
              <a:defRPr/>
            </a:pPr>
            <a:r>
              <a:rPr lang="fa-IR" dirty="0" smtClean="0"/>
              <a:t>تکنیک های خلاقیت</a:t>
            </a:r>
            <a:endParaRPr lang="fa-IR" dirty="0"/>
          </a:p>
        </p:txBody>
      </p:sp>
      <p:sp>
        <p:nvSpPr>
          <p:cNvPr id="3" name="Content Placeholder 2"/>
          <p:cNvSpPr>
            <a:spLocks noGrp="1"/>
          </p:cNvSpPr>
          <p:nvPr>
            <p:ph idx="1"/>
          </p:nvPr>
        </p:nvSpPr>
        <p:spPr>
          <a:xfrm>
            <a:off x="3071813" y="2143125"/>
            <a:ext cx="5929312" cy="2428875"/>
          </a:xfrm>
        </p:spPr>
        <p:txBody>
          <a:bodyPr rtlCol="0">
            <a:normAutofit fontScale="62500" lnSpcReduction="20000"/>
          </a:bodyPr>
          <a:lstStyle/>
          <a:p>
            <a:pPr fontAlgn="auto">
              <a:lnSpc>
                <a:spcPct val="120000"/>
              </a:lnSpc>
              <a:spcAft>
                <a:spcPts val="0"/>
              </a:spcAft>
              <a:buFont typeface="Wingdings" pitchFamily="2" charset="2"/>
              <a:buNone/>
              <a:defRPr/>
            </a:pPr>
            <a:r>
              <a:rPr lang="fa-IR" altLang="fa-IR" sz="3600" b="1" dirty="0" smtClean="0"/>
              <a:t>تکنیک ارتباط اجباری :</a:t>
            </a:r>
          </a:p>
          <a:p>
            <a:pPr fontAlgn="auto">
              <a:lnSpc>
                <a:spcPct val="150000"/>
              </a:lnSpc>
              <a:spcAft>
                <a:spcPts val="0"/>
              </a:spcAft>
              <a:buFont typeface="Wingdings" pitchFamily="2" charset="2"/>
              <a:buNone/>
              <a:defRPr/>
            </a:pPr>
            <a:r>
              <a:rPr lang="fa-IR" altLang="fa-IR" sz="3200" dirty="0" smtClean="0"/>
              <a:t>این فن توسط چارلز، اس ، وایتینگ ابداع شده</a:t>
            </a:r>
          </a:p>
          <a:p>
            <a:pPr fontAlgn="auto">
              <a:lnSpc>
                <a:spcPct val="150000"/>
              </a:lnSpc>
              <a:spcAft>
                <a:spcPts val="0"/>
              </a:spcAft>
              <a:buFont typeface="Wingdings" pitchFamily="2" charset="2"/>
              <a:buNone/>
              <a:defRPr/>
            </a:pPr>
            <a:r>
              <a:rPr lang="fa-IR" altLang="fa-IR" sz="3200" dirty="0" smtClean="0"/>
              <a:t>در این روش برای رسیدن به یک فکر جدیدمیان دو شئ یافکرکه تشابهی ندارند به صورت اجباری رابطه برقرار می کنند.</a:t>
            </a:r>
          </a:p>
          <a:p>
            <a:pPr fontAlgn="auto">
              <a:spcAft>
                <a:spcPts val="0"/>
              </a:spcAft>
              <a:buFont typeface="Wingdings" pitchFamily="2" charset="2"/>
              <a:buNone/>
              <a:defRPr/>
            </a:pPr>
            <a:endParaRPr lang="fa-IR" dirty="0"/>
          </a:p>
        </p:txBody>
      </p:sp>
      <p:pic>
        <p:nvPicPr>
          <p:cNvPr id="5" name="Picture 2" descr="S1050-14"/>
          <p:cNvPicPr>
            <a:picLocks noChangeAspect="1" noChangeArrowheads="1"/>
          </p:cNvPicPr>
          <p:nvPr/>
        </p:nvPicPr>
        <p:blipFill>
          <a:blip r:embed="rId2" cstate="print">
            <a:lum bright="-40000"/>
          </a:blip>
          <a:srcRect/>
          <a:stretch>
            <a:fillRect/>
          </a:stretch>
        </p:blipFill>
        <p:spPr bwMode="auto">
          <a:xfrm>
            <a:off x="1962150" y="4264025"/>
            <a:ext cx="4324350" cy="24511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75" y="228600"/>
            <a:ext cx="6245225" cy="1143000"/>
          </a:xfrm>
        </p:spPr>
        <p:txBody>
          <a:bodyPr>
            <a:normAutofit fontScale="90000"/>
          </a:bodyPr>
          <a:lstStyle/>
          <a:p>
            <a:pPr fontAlgn="auto">
              <a:spcAft>
                <a:spcPts val="0"/>
              </a:spcAft>
              <a:defRPr/>
            </a:pPr>
            <a:r>
              <a:rPr lang="fa-IR" dirty="0" smtClean="0"/>
              <a:t>سایر تکنیک های خلاقیت</a:t>
            </a:r>
            <a:endParaRPr lang="fa-IR" dirty="0"/>
          </a:p>
        </p:txBody>
      </p:sp>
      <p:sp>
        <p:nvSpPr>
          <p:cNvPr id="29699" name="Content Placeholder 2"/>
          <p:cNvSpPr>
            <a:spLocks noGrp="1"/>
          </p:cNvSpPr>
          <p:nvPr>
            <p:ph idx="1"/>
          </p:nvPr>
        </p:nvSpPr>
        <p:spPr>
          <a:xfrm>
            <a:off x="2500313" y="1928813"/>
            <a:ext cx="6357937" cy="4643437"/>
          </a:xfrm>
        </p:spPr>
        <p:txBody>
          <a:bodyPr/>
          <a:lstStyle/>
          <a:p>
            <a:pPr>
              <a:buFont typeface="Wingdings" pitchFamily="2" charset="2"/>
              <a:buNone/>
            </a:pPr>
            <a:r>
              <a:rPr lang="fa-IR" altLang="fa-IR" sz="2800" smtClean="0"/>
              <a:t>هم اندیشی رقابتی مستقیم یا گروه اسمی</a:t>
            </a:r>
          </a:p>
          <a:p>
            <a:pPr>
              <a:buFont typeface="Wingdings" pitchFamily="2" charset="2"/>
              <a:buNone/>
            </a:pPr>
            <a:r>
              <a:rPr lang="fa-IR" altLang="fa-IR" sz="2800" smtClean="0"/>
              <a:t>تجزیه و تحلیل ریخت شناسانه یا فهرست ویژگی ها</a:t>
            </a:r>
          </a:p>
          <a:p>
            <a:pPr>
              <a:buFont typeface="Wingdings" pitchFamily="2" charset="2"/>
              <a:buNone/>
            </a:pPr>
            <a:r>
              <a:rPr lang="fa-IR" altLang="fa-IR" sz="2800" smtClean="0"/>
              <a:t>استفاده از رویدادهای پیش بینی نشده</a:t>
            </a:r>
          </a:p>
          <a:p>
            <a:pPr>
              <a:buFont typeface="Wingdings" pitchFamily="2" charset="2"/>
              <a:buNone/>
            </a:pPr>
            <a:r>
              <a:rPr lang="fa-IR" altLang="fa-IR" sz="2800" smtClean="0"/>
              <a:t>الگوبرداری از طبیعت</a:t>
            </a:r>
          </a:p>
          <a:p>
            <a:pPr>
              <a:buFont typeface="Wingdings" pitchFamily="2" charset="2"/>
              <a:buNone/>
            </a:pPr>
            <a:r>
              <a:rPr lang="fa-IR" altLang="fa-IR" sz="2800" smtClean="0"/>
              <a:t>یادداشت برداری </a:t>
            </a:r>
          </a:p>
          <a:p>
            <a:pPr>
              <a:buFont typeface="Wingdings" pitchFamily="2" charset="2"/>
              <a:buNone/>
            </a:pPr>
            <a:r>
              <a:rPr lang="fa-IR" altLang="fa-IR" sz="2800" smtClean="0"/>
              <a:t>انتخاب مکان مناسب </a:t>
            </a:r>
          </a:p>
          <a:p>
            <a:pPr>
              <a:buFont typeface="Wingdings" pitchFamily="2" charset="2"/>
              <a:buNone/>
            </a:pPr>
            <a:r>
              <a:rPr lang="fa-IR" altLang="fa-IR" sz="2800" smtClean="0"/>
              <a:t>انتخاب زمان مناسب</a:t>
            </a:r>
          </a:p>
        </p:txBody>
      </p:sp>
      <p:sp>
        <p:nvSpPr>
          <p:cNvPr id="5" name="Text Placeholder 20"/>
          <p:cNvSpPr>
            <a:spLocks noGrp="1"/>
          </p:cNvSpPr>
          <p:nvPr>
            <p:ph type="body" sz="half" idx="2"/>
          </p:nvPr>
        </p:nvSpPr>
        <p:spPr>
          <a:xfrm>
            <a:off x="164592" y="2928934"/>
            <a:ext cx="1524000" cy="2464756"/>
          </a:xfrm>
        </p:spPr>
        <p:txBody>
          <a:bodyPr rtlCol="0">
            <a:normAutofit/>
          </a:bodyPr>
          <a:lstStyle/>
          <a:p>
            <a:pPr algn="ctr" fontAlgn="auto">
              <a:spcAft>
                <a:spcPts val="0"/>
              </a:spcAft>
              <a:defRPr/>
            </a:pPr>
            <a:r>
              <a:rPr lang="ar-SA" altLang="fa-IR" sz="2400" dirty="0" smtClean="0">
                <a:solidFill>
                  <a:schemeClr val="tx1"/>
                </a:solidFill>
              </a:rPr>
              <a:t>با مثبت انديشي نصف کار رو انجام دادي </a:t>
            </a:r>
            <a:endParaRPr lang="en-US" altLang="fa-IR" sz="2400" dirty="0" smtClean="0">
              <a:solidFill>
                <a:schemeClr val="tx1"/>
              </a:solidFill>
            </a:endParaRPr>
          </a:p>
          <a:p>
            <a:pPr algn="ctr" fontAlgn="auto">
              <a:spcAft>
                <a:spcPts val="0"/>
              </a:spcAft>
              <a:defRPr/>
            </a:pPr>
            <a:endParaRPr lang="fa-IR" dirty="0">
              <a:cs typeface="2 Yekan" pitchFamily="2" charset="-78"/>
            </a:endParaRPr>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75" y="228600"/>
            <a:ext cx="6245225" cy="1143000"/>
          </a:xfrm>
        </p:spPr>
        <p:txBody>
          <a:bodyPr/>
          <a:lstStyle/>
          <a:p>
            <a:pPr fontAlgn="auto">
              <a:spcAft>
                <a:spcPts val="0"/>
              </a:spcAft>
              <a:defRPr/>
            </a:pPr>
            <a:r>
              <a:rPr lang="fa-IR" sz="2200" dirty="0" smtClean="0"/>
              <a:t>راه های تسهیل خلاقیت و نوآوری در سازمان</a:t>
            </a:r>
            <a:r>
              <a:rPr lang="fa-IR" dirty="0" smtClean="0"/>
              <a:t> </a:t>
            </a:r>
            <a:endParaRPr lang="fa-IR" dirty="0"/>
          </a:p>
        </p:txBody>
      </p:sp>
      <p:sp>
        <p:nvSpPr>
          <p:cNvPr id="3" name="Content Placeholder 2"/>
          <p:cNvSpPr>
            <a:spLocks noGrp="1"/>
          </p:cNvSpPr>
          <p:nvPr>
            <p:ph idx="1"/>
          </p:nvPr>
        </p:nvSpPr>
        <p:spPr>
          <a:xfrm>
            <a:off x="2714625" y="1928813"/>
            <a:ext cx="6151563" cy="4049712"/>
          </a:xfrm>
        </p:spPr>
        <p:txBody>
          <a:bodyPr rtlCol="0">
            <a:noAutofit/>
          </a:bodyPr>
          <a:lstStyle/>
          <a:p>
            <a:pPr fontAlgn="auto">
              <a:spcAft>
                <a:spcPts val="0"/>
              </a:spcAft>
              <a:buClr>
                <a:srgbClr val="002060"/>
              </a:buClr>
              <a:buFont typeface="Wingdings" pitchFamily="2" charset="2"/>
              <a:buChar char="v"/>
              <a:defRPr/>
            </a:pPr>
            <a:r>
              <a:rPr lang="fa-IR" sz="2800" b="1" dirty="0" smtClean="0"/>
              <a:t>ساختار انعطاف پذیر</a:t>
            </a:r>
          </a:p>
          <a:p>
            <a:pPr fontAlgn="auto">
              <a:spcAft>
                <a:spcPts val="0"/>
              </a:spcAft>
              <a:buClr>
                <a:schemeClr val="accent2">
                  <a:lumMod val="10000"/>
                </a:schemeClr>
              </a:buClr>
              <a:buFont typeface="Wingdings" pitchFamily="2" charset="2"/>
              <a:buChar char="v"/>
              <a:defRPr/>
            </a:pPr>
            <a:r>
              <a:rPr lang="fa-IR" sz="2800" dirty="0" smtClean="0"/>
              <a:t>تشویق نظام مند خلاقیت</a:t>
            </a:r>
          </a:p>
          <a:p>
            <a:pPr fontAlgn="auto">
              <a:spcAft>
                <a:spcPts val="0"/>
              </a:spcAft>
              <a:buClr>
                <a:srgbClr val="002060"/>
              </a:buClr>
              <a:buFont typeface="Wingdings" pitchFamily="2" charset="2"/>
              <a:buChar char="v"/>
              <a:defRPr/>
            </a:pPr>
            <a:r>
              <a:rPr lang="fa-IR" sz="2800" dirty="0" smtClean="0"/>
              <a:t>فضای فرهنگی خلاق</a:t>
            </a:r>
          </a:p>
          <a:p>
            <a:pPr fontAlgn="auto">
              <a:spcAft>
                <a:spcPts val="0"/>
              </a:spcAft>
              <a:buClr>
                <a:srgbClr val="002060"/>
              </a:buClr>
              <a:buFont typeface="Wingdings" pitchFamily="2" charset="2"/>
              <a:buChar char="v"/>
              <a:defRPr/>
            </a:pPr>
            <a:r>
              <a:rPr lang="fa-IR" sz="2800" dirty="0" smtClean="0"/>
              <a:t>ایجاد واحدمخصوص خلاقیت</a:t>
            </a:r>
          </a:p>
          <a:p>
            <a:pPr fontAlgn="auto">
              <a:spcAft>
                <a:spcPts val="0"/>
              </a:spcAft>
              <a:buClr>
                <a:srgbClr val="002060"/>
              </a:buClr>
              <a:buFont typeface="Wingdings" pitchFamily="2" charset="2"/>
              <a:buChar char="v"/>
              <a:defRPr/>
            </a:pPr>
            <a:r>
              <a:rPr lang="fa-IR" sz="2800" dirty="0" smtClean="0"/>
              <a:t>ایجاد زمان برای ارائه خلاقیت</a:t>
            </a:r>
          </a:p>
          <a:p>
            <a:pPr fontAlgn="auto">
              <a:spcAft>
                <a:spcPts val="0"/>
              </a:spcAft>
              <a:buClr>
                <a:srgbClr val="002060"/>
              </a:buClr>
              <a:buFont typeface="Wingdings" pitchFamily="2" charset="2"/>
              <a:buChar char="v"/>
              <a:defRPr/>
            </a:pPr>
            <a:r>
              <a:rPr lang="fa-IR" sz="2800" dirty="0" smtClean="0"/>
              <a:t>برقراری سیستم پیشنهادات</a:t>
            </a:r>
            <a:endParaRPr lang="fa-IR" sz="2800" dirty="0"/>
          </a:p>
        </p:txBody>
      </p:sp>
      <p:sp>
        <p:nvSpPr>
          <p:cNvPr id="12" name="Content Placeholder 2"/>
          <p:cNvSpPr txBox="1">
            <a:spLocks/>
          </p:cNvSpPr>
          <p:nvPr/>
        </p:nvSpPr>
        <p:spPr>
          <a:xfrm>
            <a:off x="0" y="1928813"/>
            <a:ext cx="4286250" cy="4572000"/>
          </a:xfrm>
          <a:prstGeom prst="rect">
            <a:avLst/>
          </a:prstGeom>
          <a:solidFill>
            <a:schemeClr val="tx2">
              <a:lumMod val="20000"/>
              <a:lumOff val="80000"/>
            </a:schemeClr>
          </a:solidFill>
        </p:spPr>
        <p:txBody>
          <a:bodyPr>
            <a:normAutofit/>
          </a:bodyPr>
          <a:lstStyle/>
          <a:p>
            <a:pPr marL="457200" indent="-457200" fontAlgn="auto">
              <a:spcBef>
                <a:spcPts val="1800"/>
              </a:spcBef>
              <a:spcAft>
                <a:spcPts val="0"/>
              </a:spcAft>
              <a:buClr>
                <a:schemeClr val="accent1"/>
              </a:buClr>
              <a:buSzPct val="80000"/>
              <a:buFont typeface="Wingdings" pitchFamily="2" charset="2"/>
              <a:buNone/>
              <a:defRPr/>
            </a:pPr>
            <a:r>
              <a:rPr lang="fa-IR" sz="2400" dirty="0">
                <a:latin typeface="+mn-lt"/>
                <a:cs typeface="+mn-cs"/>
              </a:rPr>
              <a:t>ویژگی ساختارارگانیک یازیستی  : </a:t>
            </a:r>
          </a:p>
          <a:p>
            <a:pPr marL="1371600" lvl="2" indent="-457200" fontAlgn="auto">
              <a:spcBef>
                <a:spcPts val="1800"/>
              </a:spcBef>
              <a:spcAft>
                <a:spcPts val="0"/>
              </a:spcAft>
              <a:buClr>
                <a:srgbClr val="002060"/>
              </a:buClr>
              <a:buSzPct val="80000"/>
              <a:buFont typeface="Wingdings" pitchFamily="2" charset="2"/>
              <a:buChar char="v"/>
              <a:defRPr/>
            </a:pPr>
            <a:r>
              <a:rPr lang="fa-IR" sz="2000" dirty="0">
                <a:latin typeface="+mn-lt"/>
                <a:cs typeface="+mn-cs"/>
              </a:rPr>
              <a:t>انجام اموردرسطوح مربوطه</a:t>
            </a:r>
            <a:endParaRPr lang="en-US" sz="2000" dirty="0">
              <a:latin typeface="+mn-lt"/>
              <a:cs typeface="+mn-cs"/>
            </a:endParaRPr>
          </a:p>
          <a:p>
            <a:pPr marL="1371600" lvl="2" indent="-457200" fontAlgn="auto">
              <a:spcBef>
                <a:spcPts val="1800"/>
              </a:spcBef>
              <a:spcAft>
                <a:spcPts val="0"/>
              </a:spcAft>
              <a:buClr>
                <a:srgbClr val="002060"/>
              </a:buClr>
              <a:buSzPct val="80000"/>
              <a:buFont typeface="Wingdings" pitchFamily="2" charset="2"/>
              <a:buChar char="v"/>
              <a:defRPr/>
            </a:pPr>
            <a:r>
              <a:rPr lang="fa-IR" sz="2000" dirty="0">
                <a:latin typeface="+mn-lt"/>
                <a:cs typeface="+mn-cs"/>
              </a:rPr>
              <a:t>تعهدبه اهداف وظیفه ای</a:t>
            </a:r>
          </a:p>
          <a:p>
            <a:pPr marL="1371600" lvl="2" indent="-457200" fontAlgn="auto">
              <a:spcBef>
                <a:spcPts val="1800"/>
              </a:spcBef>
              <a:spcAft>
                <a:spcPts val="0"/>
              </a:spcAft>
              <a:buClr>
                <a:srgbClr val="002060"/>
              </a:buClr>
              <a:buSzPct val="80000"/>
              <a:buFont typeface="Wingdings" pitchFamily="2" charset="2"/>
              <a:buChar char="v"/>
              <a:defRPr/>
            </a:pPr>
            <a:r>
              <a:rPr lang="fa-IR" sz="2000" dirty="0">
                <a:latin typeface="+mn-lt"/>
                <a:cs typeface="+mn-cs"/>
              </a:rPr>
              <a:t>مسطح بودن هرم سازمانی</a:t>
            </a:r>
          </a:p>
          <a:p>
            <a:pPr marL="1371600" lvl="2" indent="-457200" fontAlgn="auto">
              <a:spcBef>
                <a:spcPts val="1800"/>
              </a:spcBef>
              <a:spcAft>
                <a:spcPts val="0"/>
              </a:spcAft>
              <a:buClr>
                <a:srgbClr val="002060"/>
              </a:buClr>
              <a:buSzPct val="80000"/>
              <a:buFont typeface="Wingdings" pitchFamily="2" charset="2"/>
              <a:buChar char="v"/>
              <a:defRPr/>
            </a:pPr>
            <a:r>
              <a:rPr lang="fa-IR" sz="2000" dirty="0">
                <a:latin typeface="+mn-lt"/>
                <a:cs typeface="+mn-cs"/>
              </a:rPr>
              <a:t>روابط نزدیک شغلی وتخصصی</a:t>
            </a:r>
          </a:p>
          <a:p>
            <a:pPr marL="1371600" lvl="2" indent="-457200" fontAlgn="auto">
              <a:spcBef>
                <a:spcPts val="1800"/>
              </a:spcBef>
              <a:spcAft>
                <a:spcPts val="0"/>
              </a:spcAft>
              <a:buClr>
                <a:srgbClr val="002060"/>
              </a:buClr>
              <a:buSzPct val="80000"/>
              <a:buFont typeface="Wingdings" pitchFamily="2" charset="2"/>
              <a:buChar char="v"/>
              <a:defRPr/>
            </a:pPr>
            <a:r>
              <a:rPr lang="fa-IR" sz="2000" dirty="0">
                <a:latin typeface="+mn-lt"/>
                <a:cs typeface="+mn-cs"/>
              </a:rPr>
              <a:t>ارتباطات موازی</a:t>
            </a:r>
          </a:p>
          <a:p>
            <a:pPr marL="457200" indent="-457200" fontAlgn="auto">
              <a:spcBef>
                <a:spcPts val="1800"/>
              </a:spcBef>
              <a:spcAft>
                <a:spcPts val="0"/>
              </a:spcAft>
              <a:buClr>
                <a:schemeClr val="accent1"/>
              </a:buClr>
              <a:buSzPct val="80000"/>
              <a:buFont typeface="Wingdings" pitchFamily="2" charset="2"/>
              <a:buNone/>
              <a:defRPr/>
            </a:pPr>
            <a:endParaRPr lang="fa-IR" sz="2200" dirty="0">
              <a:latin typeface="+mn-lt"/>
              <a:cs typeface="+mn-cs"/>
            </a:endParaRPr>
          </a:p>
          <a:p>
            <a:pPr marL="457200" indent="-457200" fontAlgn="auto">
              <a:spcBef>
                <a:spcPts val="1800"/>
              </a:spcBef>
              <a:spcAft>
                <a:spcPts val="0"/>
              </a:spcAft>
              <a:buClr>
                <a:schemeClr val="accent1"/>
              </a:buClr>
              <a:buSzPct val="80000"/>
              <a:buFont typeface="Wingdings" pitchFamily="2" charset="2"/>
              <a:buNone/>
              <a:defRPr/>
            </a:pPr>
            <a:endParaRPr lang="fa-IR" sz="2200" dirty="0">
              <a:latin typeface="+mn-lt"/>
              <a:cs typeface="+mn-cs"/>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75" y="228600"/>
            <a:ext cx="6245225" cy="1143000"/>
          </a:xfrm>
        </p:spPr>
        <p:txBody>
          <a:bodyPr/>
          <a:lstStyle/>
          <a:p>
            <a:pPr fontAlgn="auto">
              <a:spcAft>
                <a:spcPts val="0"/>
              </a:spcAft>
              <a:defRPr/>
            </a:pPr>
            <a:r>
              <a:rPr lang="fa-IR" sz="2200" dirty="0" smtClean="0"/>
              <a:t>راه های تسهیل خلاقیت و نوآوری در سازمان </a:t>
            </a:r>
          </a:p>
        </p:txBody>
      </p:sp>
      <p:sp>
        <p:nvSpPr>
          <p:cNvPr id="5" name="Content Placeholder 2"/>
          <p:cNvSpPr>
            <a:spLocks noGrp="1"/>
          </p:cNvSpPr>
          <p:nvPr>
            <p:ph idx="1"/>
          </p:nvPr>
        </p:nvSpPr>
        <p:spPr>
          <a:xfrm>
            <a:off x="2714625" y="1857375"/>
            <a:ext cx="6215063" cy="3929063"/>
          </a:xfrm>
        </p:spPr>
        <p:txBody>
          <a:bodyPr rtlCol="0">
            <a:noAutofit/>
          </a:bodyPr>
          <a:lstStyle/>
          <a:p>
            <a:pPr fontAlgn="auto">
              <a:spcAft>
                <a:spcPts val="0"/>
              </a:spcAft>
              <a:buClr>
                <a:srgbClr val="002060"/>
              </a:buClr>
              <a:buFont typeface="Wingdings" pitchFamily="2" charset="2"/>
              <a:buChar char="v"/>
              <a:defRPr/>
            </a:pPr>
            <a:r>
              <a:rPr lang="fa-IR" sz="2800" dirty="0" smtClean="0"/>
              <a:t>ساختار انعطاف پذیر</a:t>
            </a:r>
          </a:p>
          <a:p>
            <a:pPr fontAlgn="auto">
              <a:spcAft>
                <a:spcPts val="0"/>
              </a:spcAft>
              <a:buClr>
                <a:schemeClr val="accent2">
                  <a:lumMod val="10000"/>
                </a:schemeClr>
              </a:buClr>
              <a:buFont typeface="Wingdings" pitchFamily="2" charset="2"/>
              <a:buChar char="v"/>
              <a:defRPr/>
            </a:pPr>
            <a:r>
              <a:rPr lang="fa-IR" sz="2800" b="1" dirty="0" smtClean="0"/>
              <a:t>تشویق نظام مند خلاقیت</a:t>
            </a:r>
          </a:p>
          <a:p>
            <a:pPr fontAlgn="auto">
              <a:spcAft>
                <a:spcPts val="0"/>
              </a:spcAft>
              <a:buClr>
                <a:srgbClr val="002060"/>
              </a:buClr>
              <a:buFont typeface="Wingdings" pitchFamily="2" charset="2"/>
              <a:buChar char="v"/>
              <a:defRPr/>
            </a:pPr>
            <a:r>
              <a:rPr lang="fa-IR" sz="2800" dirty="0" smtClean="0"/>
              <a:t>فضای فرهنگی خلاق</a:t>
            </a:r>
          </a:p>
          <a:p>
            <a:pPr fontAlgn="auto">
              <a:spcAft>
                <a:spcPts val="0"/>
              </a:spcAft>
              <a:buClr>
                <a:srgbClr val="002060"/>
              </a:buClr>
              <a:buFont typeface="Wingdings" pitchFamily="2" charset="2"/>
              <a:buChar char="v"/>
              <a:defRPr/>
            </a:pPr>
            <a:r>
              <a:rPr lang="fa-IR" sz="2800" dirty="0" smtClean="0"/>
              <a:t>ایجاد واحدمخصوص خلاقیت</a:t>
            </a:r>
          </a:p>
          <a:p>
            <a:pPr fontAlgn="auto">
              <a:spcAft>
                <a:spcPts val="0"/>
              </a:spcAft>
              <a:buClr>
                <a:srgbClr val="002060"/>
              </a:buClr>
              <a:buFont typeface="Wingdings" pitchFamily="2" charset="2"/>
              <a:buChar char="v"/>
              <a:defRPr/>
            </a:pPr>
            <a:r>
              <a:rPr lang="fa-IR" sz="2800" dirty="0" smtClean="0"/>
              <a:t>ایجاد زمان برای ارائه خلاقیت</a:t>
            </a:r>
          </a:p>
          <a:p>
            <a:pPr fontAlgn="auto">
              <a:spcAft>
                <a:spcPts val="0"/>
              </a:spcAft>
              <a:buClr>
                <a:srgbClr val="002060"/>
              </a:buClr>
              <a:buFont typeface="Wingdings" pitchFamily="2" charset="2"/>
              <a:buChar char="v"/>
              <a:defRPr/>
            </a:pPr>
            <a:r>
              <a:rPr lang="fa-IR" sz="2800" dirty="0" smtClean="0"/>
              <a:t>برقراری سیستم پیشنهادات</a:t>
            </a:r>
            <a:endParaRPr lang="fa-IR" sz="2800" dirty="0"/>
          </a:p>
        </p:txBody>
      </p:sp>
      <p:pic>
        <p:nvPicPr>
          <p:cNvPr id="6" name="Picture 7" descr="51025-06"/>
          <p:cNvPicPr>
            <a:picLocks noChangeAspect="1" noChangeArrowheads="1"/>
          </p:cNvPicPr>
          <p:nvPr/>
        </p:nvPicPr>
        <p:blipFill>
          <a:blip r:embed="rId2" cstate="print"/>
          <a:srcRect/>
          <a:stretch>
            <a:fillRect/>
          </a:stretch>
        </p:blipFill>
        <p:spPr bwMode="auto">
          <a:xfrm>
            <a:off x="0" y="1714500"/>
            <a:ext cx="4714875" cy="4429125"/>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75" y="228600"/>
            <a:ext cx="6245225" cy="1143000"/>
          </a:xfrm>
        </p:spPr>
        <p:txBody>
          <a:bodyPr/>
          <a:lstStyle/>
          <a:p>
            <a:pPr fontAlgn="auto">
              <a:spcAft>
                <a:spcPts val="0"/>
              </a:spcAft>
              <a:defRPr/>
            </a:pPr>
            <a:r>
              <a:rPr lang="fa-IR" sz="2200" dirty="0" smtClean="0"/>
              <a:t>راه های تسهیل خلاقیت و نوآوری در سازمان </a:t>
            </a:r>
          </a:p>
        </p:txBody>
      </p:sp>
      <p:sp>
        <p:nvSpPr>
          <p:cNvPr id="5" name="Content Placeholder 2"/>
          <p:cNvSpPr>
            <a:spLocks noGrp="1"/>
          </p:cNvSpPr>
          <p:nvPr>
            <p:ph idx="1"/>
          </p:nvPr>
        </p:nvSpPr>
        <p:spPr>
          <a:xfrm>
            <a:off x="2706688" y="1928813"/>
            <a:ext cx="6223000" cy="4049712"/>
          </a:xfrm>
        </p:spPr>
        <p:txBody>
          <a:bodyPr rtlCol="0">
            <a:noAutofit/>
          </a:bodyPr>
          <a:lstStyle/>
          <a:p>
            <a:pPr fontAlgn="auto">
              <a:spcAft>
                <a:spcPts val="0"/>
              </a:spcAft>
              <a:buClr>
                <a:srgbClr val="002060"/>
              </a:buClr>
              <a:buFont typeface="Wingdings" pitchFamily="2" charset="2"/>
              <a:buChar char="v"/>
              <a:defRPr/>
            </a:pPr>
            <a:r>
              <a:rPr lang="fa-IR" sz="2800" dirty="0" smtClean="0"/>
              <a:t>ساختار انعطاف پذیر</a:t>
            </a:r>
          </a:p>
          <a:p>
            <a:pPr fontAlgn="auto">
              <a:spcAft>
                <a:spcPts val="0"/>
              </a:spcAft>
              <a:buClr>
                <a:schemeClr val="accent2">
                  <a:lumMod val="10000"/>
                </a:schemeClr>
              </a:buClr>
              <a:buFont typeface="Wingdings" pitchFamily="2" charset="2"/>
              <a:buChar char="v"/>
              <a:defRPr/>
            </a:pPr>
            <a:r>
              <a:rPr lang="fa-IR" sz="2800" dirty="0" smtClean="0"/>
              <a:t>تشویق نظام مند خلاقیت</a:t>
            </a:r>
          </a:p>
          <a:p>
            <a:pPr fontAlgn="auto">
              <a:spcAft>
                <a:spcPts val="0"/>
              </a:spcAft>
              <a:buClr>
                <a:srgbClr val="002060"/>
              </a:buClr>
              <a:buFont typeface="Wingdings" pitchFamily="2" charset="2"/>
              <a:buChar char="v"/>
              <a:defRPr/>
            </a:pPr>
            <a:r>
              <a:rPr lang="fa-IR" sz="2800" b="1" dirty="0" smtClean="0"/>
              <a:t>فضای فرهنگی خلاق</a:t>
            </a:r>
          </a:p>
          <a:p>
            <a:pPr fontAlgn="auto">
              <a:spcAft>
                <a:spcPts val="0"/>
              </a:spcAft>
              <a:buClr>
                <a:srgbClr val="002060"/>
              </a:buClr>
              <a:buFont typeface="Wingdings" pitchFamily="2" charset="2"/>
              <a:buChar char="v"/>
              <a:defRPr/>
            </a:pPr>
            <a:r>
              <a:rPr lang="fa-IR" sz="2800" dirty="0" smtClean="0"/>
              <a:t>ایجاد واحدمخصوص خلاقیت</a:t>
            </a:r>
          </a:p>
          <a:p>
            <a:pPr fontAlgn="auto">
              <a:spcAft>
                <a:spcPts val="0"/>
              </a:spcAft>
              <a:buClr>
                <a:srgbClr val="002060"/>
              </a:buClr>
              <a:buFont typeface="Wingdings" pitchFamily="2" charset="2"/>
              <a:buChar char="v"/>
              <a:defRPr/>
            </a:pPr>
            <a:r>
              <a:rPr lang="fa-IR" sz="2800" dirty="0" smtClean="0"/>
              <a:t>ایجاد زمان برای ارائه خلاقیت</a:t>
            </a:r>
          </a:p>
          <a:p>
            <a:pPr fontAlgn="auto">
              <a:spcAft>
                <a:spcPts val="0"/>
              </a:spcAft>
              <a:buClr>
                <a:srgbClr val="002060"/>
              </a:buClr>
              <a:buFont typeface="Wingdings" pitchFamily="2" charset="2"/>
              <a:buChar char="v"/>
              <a:defRPr/>
            </a:pPr>
            <a:r>
              <a:rPr lang="fa-IR" sz="2800" dirty="0" smtClean="0"/>
              <a:t>برقراری سیستم پیشنهادات</a:t>
            </a:r>
            <a:endParaRPr lang="fa-IR" sz="2800" dirty="0"/>
          </a:p>
        </p:txBody>
      </p:sp>
      <p:pic>
        <p:nvPicPr>
          <p:cNvPr id="54274" name="Picture 2" descr="J:\New Folder (2)\listen[1].jpg"/>
          <p:cNvPicPr>
            <a:picLocks noChangeAspect="1" noChangeArrowheads="1"/>
          </p:cNvPicPr>
          <p:nvPr/>
        </p:nvPicPr>
        <p:blipFill>
          <a:blip r:embed="rId2" cstate="print"/>
          <a:srcRect/>
          <a:stretch>
            <a:fillRect/>
          </a:stretch>
        </p:blipFill>
        <p:spPr bwMode="auto">
          <a:xfrm>
            <a:off x="0" y="1714500"/>
            <a:ext cx="4643438" cy="45720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strips(downRight)">
                                      <p:cBhvr>
                                        <p:cTn id="7" dur="10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75" y="228600"/>
            <a:ext cx="6245225" cy="1143000"/>
          </a:xfrm>
        </p:spPr>
        <p:txBody>
          <a:bodyPr/>
          <a:lstStyle/>
          <a:p>
            <a:pPr fontAlgn="auto">
              <a:spcAft>
                <a:spcPts val="0"/>
              </a:spcAft>
              <a:defRPr/>
            </a:pPr>
            <a:r>
              <a:rPr lang="fa-IR" sz="2200" dirty="0" smtClean="0"/>
              <a:t>راه های تسهیل خلاقیت و نوآوری در سازمان </a:t>
            </a:r>
          </a:p>
        </p:txBody>
      </p:sp>
      <p:sp>
        <p:nvSpPr>
          <p:cNvPr id="5" name="Content Placeholder 2"/>
          <p:cNvSpPr>
            <a:spLocks noGrp="1"/>
          </p:cNvSpPr>
          <p:nvPr>
            <p:ph idx="1"/>
          </p:nvPr>
        </p:nvSpPr>
        <p:spPr>
          <a:xfrm>
            <a:off x="2706688" y="1857375"/>
            <a:ext cx="6223000" cy="4121150"/>
          </a:xfrm>
        </p:spPr>
        <p:txBody>
          <a:bodyPr rtlCol="0">
            <a:noAutofit/>
          </a:bodyPr>
          <a:lstStyle/>
          <a:p>
            <a:pPr fontAlgn="auto">
              <a:spcAft>
                <a:spcPts val="0"/>
              </a:spcAft>
              <a:buClr>
                <a:srgbClr val="002060"/>
              </a:buClr>
              <a:buFont typeface="Wingdings" pitchFamily="2" charset="2"/>
              <a:buChar char="v"/>
              <a:defRPr/>
            </a:pPr>
            <a:r>
              <a:rPr lang="fa-IR" sz="2800" dirty="0" smtClean="0"/>
              <a:t>ساختار انعطاف پذیر</a:t>
            </a:r>
          </a:p>
          <a:p>
            <a:pPr fontAlgn="auto">
              <a:spcAft>
                <a:spcPts val="0"/>
              </a:spcAft>
              <a:buClr>
                <a:schemeClr val="accent2">
                  <a:lumMod val="10000"/>
                </a:schemeClr>
              </a:buClr>
              <a:buFont typeface="Wingdings" pitchFamily="2" charset="2"/>
              <a:buChar char="v"/>
              <a:defRPr/>
            </a:pPr>
            <a:r>
              <a:rPr lang="fa-IR" sz="2800" dirty="0" smtClean="0"/>
              <a:t>تشویق نظام مند خلاقیت</a:t>
            </a:r>
          </a:p>
          <a:p>
            <a:pPr fontAlgn="auto">
              <a:spcAft>
                <a:spcPts val="0"/>
              </a:spcAft>
              <a:buClr>
                <a:srgbClr val="002060"/>
              </a:buClr>
              <a:buFont typeface="Wingdings" pitchFamily="2" charset="2"/>
              <a:buChar char="v"/>
              <a:defRPr/>
            </a:pPr>
            <a:r>
              <a:rPr lang="fa-IR" sz="2800" dirty="0" smtClean="0"/>
              <a:t>فضای فرهنگی خلاق</a:t>
            </a:r>
          </a:p>
          <a:p>
            <a:pPr fontAlgn="auto">
              <a:spcAft>
                <a:spcPts val="0"/>
              </a:spcAft>
              <a:buClr>
                <a:srgbClr val="002060"/>
              </a:buClr>
              <a:buFont typeface="Wingdings" pitchFamily="2" charset="2"/>
              <a:buChar char="v"/>
              <a:defRPr/>
            </a:pPr>
            <a:r>
              <a:rPr lang="fa-IR" sz="2800" b="1" dirty="0" smtClean="0"/>
              <a:t>ایجاد واحدمخصوص خلاقیت</a:t>
            </a:r>
          </a:p>
          <a:p>
            <a:pPr fontAlgn="auto">
              <a:spcAft>
                <a:spcPts val="0"/>
              </a:spcAft>
              <a:buClr>
                <a:srgbClr val="002060"/>
              </a:buClr>
              <a:buFont typeface="Wingdings" pitchFamily="2" charset="2"/>
              <a:buChar char="v"/>
              <a:defRPr/>
            </a:pPr>
            <a:r>
              <a:rPr lang="fa-IR" sz="2800" dirty="0" smtClean="0"/>
              <a:t>ایجاد زمان برای ارائه خلاقیت</a:t>
            </a:r>
          </a:p>
          <a:p>
            <a:pPr fontAlgn="auto">
              <a:spcAft>
                <a:spcPts val="0"/>
              </a:spcAft>
              <a:buClr>
                <a:srgbClr val="002060"/>
              </a:buClr>
              <a:buFont typeface="Wingdings" pitchFamily="2" charset="2"/>
              <a:buChar char="v"/>
              <a:defRPr/>
            </a:pPr>
            <a:r>
              <a:rPr lang="fa-IR" sz="2800" dirty="0" smtClean="0"/>
              <a:t>برقراری سیستم پیشنهادات</a:t>
            </a:r>
            <a:endParaRPr lang="fa-IR" sz="2800" dirty="0"/>
          </a:p>
        </p:txBody>
      </p:sp>
      <p:pic>
        <p:nvPicPr>
          <p:cNvPr id="55298" name="Picture 2" descr="J:\New Folder (2)\816sub[1].jpg"/>
          <p:cNvPicPr>
            <a:picLocks noChangeAspect="1" noChangeArrowheads="1"/>
          </p:cNvPicPr>
          <p:nvPr/>
        </p:nvPicPr>
        <p:blipFill>
          <a:blip r:embed="rId2" cstate="print"/>
          <a:srcRect/>
          <a:stretch>
            <a:fillRect/>
          </a:stretch>
        </p:blipFill>
        <p:spPr bwMode="auto">
          <a:xfrm>
            <a:off x="0" y="1714500"/>
            <a:ext cx="4500563" cy="4500563"/>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strips(downRight)">
                                      <p:cBhvr>
                                        <p:cTn id="7" dur="10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75" y="228600"/>
            <a:ext cx="6245225" cy="1143000"/>
          </a:xfrm>
        </p:spPr>
        <p:txBody>
          <a:bodyPr/>
          <a:lstStyle/>
          <a:p>
            <a:pPr fontAlgn="auto">
              <a:spcAft>
                <a:spcPts val="0"/>
              </a:spcAft>
              <a:defRPr/>
            </a:pPr>
            <a:r>
              <a:rPr lang="fa-IR" sz="2200" dirty="0" smtClean="0"/>
              <a:t>راه های تسهیل خلاقیت و نوآوری در سازمان </a:t>
            </a:r>
          </a:p>
        </p:txBody>
      </p:sp>
      <p:sp>
        <p:nvSpPr>
          <p:cNvPr id="5" name="Content Placeholder 2"/>
          <p:cNvSpPr>
            <a:spLocks noGrp="1"/>
          </p:cNvSpPr>
          <p:nvPr>
            <p:ph idx="1"/>
          </p:nvPr>
        </p:nvSpPr>
        <p:spPr>
          <a:xfrm>
            <a:off x="2706688" y="1857375"/>
            <a:ext cx="6294437" cy="4121150"/>
          </a:xfrm>
        </p:spPr>
        <p:txBody>
          <a:bodyPr rtlCol="0">
            <a:noAutofit/>
          </a:bodyPr>
          <a:lstStyle/>
          <a:p>
            <a:pPr fontAlgn="auto">
              <a:spcAft>
                <a:spcPts val="0"/>
              </a:spcAft>
              <a:buClr>
                <a:srgbClr val="002060"/>
              </a:buClr>
              <a:buFont typeface="Wingdings" pitchFamily="2" charset="2"/>
              <a:buChar char="v"/>
              <a:defRPr/>
            </a:pPr>
            <a:r>
              <a:rPr lang="fa-IR" sz="2800" dirty="0" smtClean="0"/>
              <a:t>ساختار انعطاف پذیر</a:t>
            </a:r>
          </a:p>
          <a:p>
            <a:pPr fontAlgn="auto">
              <a:spcAft>
                <a:spcPts val="0"/>
              </a:spcAft>
              <a:buClr>
                <a:schemeClr val="accent2">
                  <a:lumMod val="10000"/>
                </a:schemeClr>
              </a:buClr>
              <a:buFont typeface="Wingdings" pitchFamily="2" charset="2"/>
              <a:buChar char="v"/>
              <a:defRPr/>
            </a:pPr>
            <a:r>
              <a:rPr lang="fa-IR" sz="2800" dirty="0" smtClean="0"/>
              <a:t>تشویق نظام مند خلاقیت</a:t>
            </a:r>
          </a:p>
          <a:p>
            <a:pPr fontAlgn="auto">
              <a:spcAft>
                <a:spcPts val="0"/>
              </a:spcAft>
              <a:buClr>
                <a:srgbClr val="002060"/>
              </a:buClr>
              <a:buFont typeface="Wingdings" pitchFamily="2" charset="2"/>
              <a:buChar char="v"/>
              <a:defRPr/>
            </a:pPr>
            <a:r>
              <a:rPr lang="fa-IR" sz="2800" dirty="0" smtClean="0"/>
              <a:t>فضای فرهنگی خلاق</a:t>
            </a:r>
          </a:p>
          <a:p>
            <a:pPr fontAlgn="auto">
              <a:spcAft>
                <a:spcPts val="0"/>
              </a:spcAft>
              <a:buClr>
                <a:srgbClr val="002060"/>
              </a:buClr>
              <a:buFont typeface="Wingdings" pitchFamily="2" charset="2"/>
              <a:buChar char="v"/>
              <a:defRPr/>
            </a:pPr>
            <a:r>
              <a:rPr lang="fa-IR" sz="2800" dirty="0" smtClean="0"/>
              <a:t>ایجاد واحدمخصوص خلاقیت</a:t>
            </a:r>
          </a:p>
          <a:p>
            <a:pPr fontAlgn="auto">
              <a:spcAft>
                <a:spcPts val="0"/>
              </a:spcAft>
              <a:buClr>
                <a:srgbClr val="002060"/>
              </a:buClr>
              <a:buFont typeface="Wingdings" pitchFamily="2" charset="2"/>
              <a:buChar char="v"/>
              <a:defRPr/>
            </a:pPr>
            <a:r>
              <a:rPr lang="fa-IR" sz="2800" b="1" dirty="0" smtClean="0"/>
              <a:t>ایجاد زمان برای ارائه خلاقیت</a:t>
            </a:r>
          </a:p>
          <a:p>
            <a:pPr fontAlgn="auto">
              <a:spcAft>
                <a:spcPts val="0"/>
              </a:spcAft>
              <a:buClr>
                <a:srgbClr val="002060"/>
              </a:buClr>
              <a:buFont typeface="Wingdings" pitchFamily="2" charset="2"/>
              <a:buChar char="v"/>
              <a:defRPr/>
            </a:pPr>
            <a:r>
              <a:rPr lang="fa-IR" sz="2800" dirty="0" smtClean="0"/>
              <a:t>برقراری سیستم پیشنهادات</a:t>
            </a:r>
            <a:endParaRPr lang="fa-IR" sz="2800" dirty="0"/>
          </a:p>
        </p:txBody>
      </p:sp>
      <p:pic>
        <p:nvPicPr>
          <p:cNvPr id="56322" name="Picture 2" descr="J:\New Folder (2)\2006073100561201[1].jpg"/>
          <p:cNvPicPr>
            <a:picLocks noChangeAspect="1" noChangeArrowheads="1"/>
          </p:cNvPicPr>
          <p:nvPr/>
        </p:nvPicPr>
        <p:blipFill>
          <a:blip r:embed="rId2" cstate="print"/>
          <a:srcRect/>
          <a:stretch>
            <a:fillRect/>
          </a:stretch>
        </p:blipFill>
        <p:spPr bwMode="auto">
          <a:xfrm>
            <a:off x="0" y="1714500"/>
            <a:ext cx="4857750" cy="4714875"/>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strips(downRight)">
                                      <p:cBhvr>
                                        <p:cTn id="7" dur="10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75" y="228600"/>
            <a:ext cx="6245225" cy="1143000"/>
          </a:xfrm>
        </p:spPr>
        <p:txBody>
          <a:bodyPr>
            <a:normAutofit fontScale="90000"/>
          </a:bodyPr>
          <a:lstStyle/>
          <a:p>
            <a:pPr fontAlgn="auto">
              <a:spcAft>
                <a:spcPts val="0"/>
              </a:spcAft>
              <a:defRPr/>
            </a:pPr>
            <a:r>
              <a:rPr lang="fa-IR" dirty="0" smtClean="0"/>
              <a:t>راه های تسهیل خلاقیت و نوآوری در سازمان </a:t>
            </a:r>
            <a:endParaRPr lang="fa-IR" dirty="0"/>
          </a:p>
        </p:txBody>
      </p:sp>
      <p:sp>
        <p:nvSpPr>
          <p:cNvPr id="5" name="Content Placeholder 2"/>
          <p:cNvSpPr>
            <a:spLocks noGrp="1"/>
          </p:cNvSpPr>
          <p:nvPr>
            <p:ph idx="1"/>
          </p:nvPr>
        </p:nvSpPr>
        <p:spPr>
          <a:xfrm>
            <a:off x="2706688" y="1928813"/>
            <a:ext cx="6223000" cy="4049712"/>
          </a:xfrm>
        </p:spPr>
        <p:txBody>
          <a:bodyPr rtlCol="0">
            <a:noAutofit/>
          </a:bodyPr>
          <a:lstStyle/>
          <a:p>
            <a:pPr fontAlgn="auto">
              <a:spcAft>
                <a:spcPts val="0"/>
              </a:spcAft>
              <a:buClr>
                <a:srgbClr val="002060"/>
              </a:buClr>
              <a:buFont typeface="Wingdings" pitchFamily="2" charset="2"/>
              <a:buChar char="v"/>
              <a:defRPr/>
            </a:pPr>
            <a:r>
              <a:rPr lang="fa-IR" sz="2800" dirty="0" smtClean="0"/>
              <a:t>ساختار انعطاف پذیر</a:t>
            </a:r>
          </a:p>
          <a:p>
            <a:pPr fontAlgn="auto">
              <a:spcAft>
                <a:spcPts val="0"/>
              </a:spcAft>
              <a:buClr>
                <a:schemeClr val="accent2">
                  <a:lumMod val="10000"/>
                </a:schemeClr>
              </a:buClr>
              <a:buFont typeface="Wingdings" pitchFamily="2" charset="2"/>
              <a:buChar char="v"/>
              <a:defRPr/>
            </a:pPr>
            <a:r>
              <a:rPr lang="fa-IR" sz="2800" dirty="0" smtClean="0"/>
              <a:t>تشویق نظام مند خلاقیت</a:t>
            </a:r>
          </a:p>
          <a:p>
            <a:pPr fontAlgn="auto">
              <a:spcAft>
                <a:spcPts val="0"/>
              </a:spcAft>
              <a:buClr>
                <a:srgbClr val="002060"/>
              </a:buClr>
              <a:buFont typeface="Wingdings" pitchFamily="2" charset="2"/>
              <a:buChar char="v"/>
              <a:defRPr/>
            </a:pPr>
            <a:r>
              <a:rPr lang="fa-IR" sz="2800" dirty="0" smtClean="0"/>
              <a:t>فضای فرهنگی خلاق</a:t>
            </a:r>
          </a:p>
          <a:p>
            <a:pPr fontAlgn="auto">
              <a:spcAft>
                <a:spcPts val="0"/>
              </a:spcAft>
              <a:buClr>
                <a:srgbClr val="002060"/>
              </a:buClr>
              <a:buFont typeface="Wingdings" pitchFamily="2" charset="2"/>
              <a:buChar char="v"/>
              <a:defRPr/>
            </a:pPr>
            <a:r>
              <a:rPr lang="fa-IR" sz="2800" dirty="0" smtClean="0"/>
              <a:t>ایجاد واحدمخصوص خلاقیت</a:t>
            </a:r>
          </a:p>
          <a:p>
            <a:pPr fontAlgn="auto">
              <a:spcAft>
                <a:spcPts val="0"/>
              </a:spcAft>
              <a:buClr>
                <a:srgbClr val="002060"/>
              </a:buClr>
              <a:buFont typeface="Wingdings" pitchFamily="2" charset="2"/>
              <a:buChar char="v"/>
              <a:defRPr/>
            </a:pPr>
            <a:r>
              <a:rPr lang="fa-IR" sz="2800" dirty="0" smtClean="0"/>
              <a:t>ایجاد زمان برای ارائه خلاقیت</a:t>
            </a:r>
          </a:p>
          <a:p>
            <a:pPr fontAlgn="auto">
              <a:spcAft>
                <a:spcPts val="0"/>
              </a:spcAft>
              <a:buClr>
                <a:srgbClr val="002060"/>
              </a:buClr>
              <a:buFont typeface="Wingdings" pitchFamily="2" charset="2"/>
              <a:buChar char="v"/>
              <a:defRPr/>
            </a:pPr>
            <a:r>
              <a:rPr lang="fa-IR" sz="2800" b="1" dirty="0" smtClean="0"/>
              <a:t>برقراری سیستم پیشنهادات</a:t>
            </a:r>
            <a:endParaRPr lang="fa-IR" sz="2800" b="1" dirty="0"/>
          </a:p>
        </p:txBody>
      </p:sp>
      <p:pic>
        <p:nvPicPr>
          <p:cNvPr id="57346" name="Picture 2" descr="J:\New Folder (2)\53302_112[1].jpg"/>
          <p:cNvPicPr>
            <a:picLocks noChangeAspect="1" noChangeArrowheads="1"/>
          </p:cNvPicPr>
          <p:nvPr/>
        </p:nvPicPr>
        <p:blipFill>
          <a:blip r:embed="rId2" cstate="print"/>
          <a:srcRect/>
          <a:stretch>
            <a:fillRect/>
          </a:stretch>
        </p:blipFill>
        <p:spPr bwMode="auto">
          <a:xfrm>
            <a:off x="0" y="1714500"/>
            <a:ext cx="4714875" cy="4786313"/>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strips(downRight)">
                                      <p:cBhvr>
                                        <p:cTn id="7" dur="10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41575" y="228600"/>
            <a:ext cx="6245225" cy="1143000"/>
          </a:xfrm>
        </p:spPr>
        <p:txBody>
          <a:bodyPr/>
          <a:lstStyle/>
          <a:p>
            <a:pPr fontAlgn="auto">
              <a:spcAft>
                <a:spcPts val="0"/>
              </a:spcAft>
              <a:defRPr/>
            </a:pPr>
            <a:r>
              <a:rPr lang="fa-IR" dirty="0" smtClean="0"/>
              <a:t>مقدمه</a:t>
            </a:r>
            <a:endParaRPr lang="fa-IR" dirty="0"/>
          </a:p>
        </p:txBody>
      </p:sp>
      <p:sp>
        <p:nvSpPr>
          <p:cNvPr id="10243" name="Content Placeholder 8"/>
          <p:cNvSpPr>
            <a:spLocks noGrp="1"/>
          </p:cNvSpPr>
          <p:nvPr>
            <p:ph idx="1"/>
          </p:nvPr>
        </p:nvSpPr>
        <p:spPr>
          <a:xfrm>
            <a:off x="2706688" y="1928813"/>
            <a:ext cx="6223000" cy="4049712"/>
          </a:xfrm>
        </p:spPr>
        <p:txBody>
          <a:bodyPr/>
          <a:lstStyle/>
          <a:p>
            <a:pPr>
              <a:lnSpc>
                <a:spcPct val="150000"/>
              </a:lnSpc>
              <a:buFont typeface="Wingdings" pitchFamily="2" charset="2"/>
              <a:buNone/>
            </a:pPr>
            <a:r>
              <a:rPr lang="ar-SA" sz="2800" smtClean="0"/>
              <a:t>دنیای امروز به قدری پیچیده ، پویا و نامطمئن است که ما مجبوریم برای رشد ، پیشرفت و حتّی بقا</a:t>
            </a:r>
            <a:r>
              <a:rPr lang="fa-IR" sz="2800" smtClean="0"/>
              <a:t>جریان نوجوئی ونوآوری رادر سازمان تداوم داد .</a:t>
            </a:r>
          </a:p>
        </p:txBody>
      </p:sp>
      <p:sp>
        <p:nvSpPr>
          <p:cNvPr id="7" name="Text Placeholder 20"/>
          <p:cNvSpPr>
            <a:spLocks noGrp="1"/>
          </p:cNvSpPr>
          <p:nvPr>
            <p:ph type="body" sz="half" idx="2"/>
          </p:nvPr>
        </p:nvSpPr>
        <p:spPr>
          <a:xfrm>
            <a:off x="165100" y="3143250"/>
            <a:ext cx="1620838" cy="2500313"/>
          </a:xfrm>
        </p:spPr>
        <p:txBody>
          <a:bodyPr rtlCol="0">
            <a:normAutofit/>
          </a:bodyPr>
          <a:lstStyle/>
          <a:p>
            <a:pPr algn="ctr" fontAlgn="auto">
              <a:spcAft>
                <a:spcPts val="0"/>
              </a:spcAft>
              <a:defRPr/>
            </a:pPr>
            <a:r>
              <a:rPr lang="fa-IR" altLang="fa-IR" sz="1800" dirty="0" smtClean="0">
                <a:solidFill>
                  <a:schemeClr val="tx1"/>
                </a:solidFill>
              </a:rPr>
              <a:t> امروز متعلق به کسانی است که دارای نگرش های جدید و نو باشند</a:t>
            </a:r>
          </a:p>
          <a:p>
            <a:pPr algn="ctr" fontAlgn="auto">
              <a:spcAft>
                <a:spcPts val="0"/>
              </a:spcAft>
              <a:defRPr/>
            </a:pPr>
            <a:endParaRPr lang="fa-IR" b="0" dirty="0">
              <a:solidFill>
                <a:schemeClr val="tx1">
                  <a:lumMod val="50000"/>
                  <a:lumOff val="50000"/>
                </a:schemeClr>
              </a:solidFill>
              <a:cs typeface="B Yekan" pitchFamily="2" charset="-78"/>
            </a:endParaRPr>
          </a:p>
        </p:txBody>
      </p:sp>
      <p:pic>
        <p:nvPicPr>
          <p:cNvPr id="11" name="Picture 8" descr="NT3776603[1]"/>
          <p:cNvPicPr>
            <a:picLocks noChangeAspect="1" noChangeArrowheads="1"/>
          </p:cNvPicPr>
          <p:nvPr/>
        </p:nvPicPr>
        <p:blipFill>
          <a:blip r:embed="rId2" cstate="print">
            <a:lum bright="-16000"/>
          </a:blip>
          <a:srcRect/>
          <a:stretch>
            <a:fillRect/>
          </a:stretch>
        </p:blipFill>
        <p:spPr bwMode="auto">
          <a:xfrm>
            <a:off x="2214546" y="4429132"/>
            <a:ext cx="3654860" cy="21377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75" y="228600"/>
            <a:ext cx="6245225" cy="1143000"/>
          </a:xfrm>
        </p:spPr>
        <p:txBody>
          <a:bodyPr/>
          <a:lstStyle/>
          <a:p>
            <a:pPr fontAlgn="auto">
              <a:spcAft>
                <a:spcPts val="0"/>
              </a:spcAft>
              <a:defRPr/>
            </a:pPr>
            <a:r>
              <a:rPr lang="fa-IR" sz="3600" dirty="0" smtClean="0"/>
              <a:t>نقش مدیردرپرورش خلاقیت</a:t>
            </a:r>
            <a:endParaRPr lang="fa-IR" sz="3600" dirty="0"/>
          </a:p>
        </p:txBody>
      </p:sp>
      <p:sp>
        <p:nvSpPr>
          <p:cNvPr id="36867" name="Content Placeholder 18"/>
          <p:cNvSpPr>
            <a:spLocks noGrp="1"/>
          </p:cNvSpPr>
          <p:nvPr>
            <p:ph idx="1"/>
          </p:nvPr>
        </p:nvSpPr>
        <p:spPr>
          <a:xfrm>
            <a:off x="2714625" y="2071688"/>
            <a:ext cx="6080125" cy="3906837"/>
          </a:xfrm>
        </p:spPr>
        <p:txBody>
          <a:bodyPr/>
          <a:lstStyle/>
          <a:p>
            <a:pPr>
              <a:buFont typeface="Wingdings" pitchFamily="2" charset="2"/>
              <a:buNone/>
            </a:pPr>
            <a:r>
              <a:rPr lang="fa-IR" sz="2800" b="1" smtClean="0"/>
              <a:t>الف : استفاده از یادگیری دو حلقه ای :</a:t>
            </a:r>
          </a:p>
          <a:p>
            <a:pPr>
              <a:buFont typeface="Wingdings" pitchFamily="2" charset="2"/>
              <a:buNone/>
            </a:pPr>
            <a:r>
              <a:rPr lang="fa-IR" smtClean="0"/>
              <a:t>مرحله 1- فرآینداحساس و ادراک محیط وگردآوری اطلاعات</a:t>
            </a:r>
          </a:p>
          <a:p>
            <a:pPr>
              <a:buFont typeface="Wingdings" pitchFamily="2" charset="2"/>
              <a:buNone/>
            </a:pPr>
            <a:r>
              <a:rPr lang="fa-IR" smtClean="0"/>
              <a:t>مرحله 2 – مقایسه اطلاعات با برنامه های عملیاتی</a:t>
            </a:r>
          </a:p>
          <a:p>
            <a:pPr>
              <a:buFont typeface="Wingdings" pitchFamily="2" charset="2"/>
              <a:buNone/>
            </a:pPr>
            <a:r>
              <a:rPr lang="fa-IR" smtClean="0"/>
              <a:t>مرحله 3 – انجام اقدام اصلاحی</a:t>
            </a:r>
          </a:p>
        </p:txBody>
      </p:sp>
      <p:sp>
        <p:nvSpPr>
          <p:cNvPr id="16" name="Oval 15"/>
          <p:cNvSpPr/>
          <p:nvPr/>
        </p:nvSpPr>
        <p:spPr>
          <a:xfrm>
            <a:off x="3357563" y="4000500"/>
            <a:ext cx="1643062" cy="785813"/>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fontAlgn="auto">
              <a:spcBef>
                <a:spcPts val="0"/>
              </a:spcBef>
              <a:spcAft>
                <a:spcPts val="0"/>
              </a:spcAft>
              <a:defRPr/>
            </a:pPr>
            <a:r>
              <a:rPr lang="fa-IR" dirty="0">
                <a:solidFill>
                  <a:schemeClr val="tx1"/>
                </a:solidFill>
              </a:rPr>
              <a:t>مرحله 1  </a:t>
            </a:r>
          </a:p>
          <a:p>
            <a:pPr algn="l" rtl="0" fontAlgn="auto">
              <a:spcBef>
                <a:spcPts val="0"/>
              </a:spcBef>
              <a:spcAft>
                <a:spcPts val="0"/>
              </a:spcAft>
              <a:defRPr/>
            </a:pPr>
            <a:endParaRPr lang="fa-IR" dirty="0">
              <a:solidFill>
                <a:schemeClr val="tx1"/>
              </a:solidFill>
            </a:endParaRPr>
          </a:p>
        </p:txBody>
      </p:sp>
      <p:sp>
        <p:nvSpPr>
          <p:cNvPr id="17" name="Oval 16"/>
          <p:cNvSpPr/>
          <p:nvPr/>
        </p:nvSpPr>
        <p:spPr>
          <a:xfrm>
            <a:off x="2143125" y="5572125"/>
            <a:ext cx="1643063" cy="92868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fontAlgn="auto">
              <a:spcBef>
                <a:spcPts val="0"/>
              </a:spcBef>
              <a:spcAft>
                <a:spcPts val="0"/>
              </a:spcAft>
              <a:defRPr/>
            </a:pPr>
            <a:r>
              <a:rPr lang="fa-IR" dirty="0">
                <a:solidFill>
                  <a:schemeClr val="tx1"/>
                </a:solidFill>
              </a:rPr>
              <a:t>مرحله 3</a:t>
            </a:r>
            <a:endParaRPr lang="fa-IR" dirty="0"/>
          </a:p>
        </p:txBody>
      </p:sp>
      <p:sp>
        <p:nvSpPr>
          <p:cNvPr id="18" name="Oval 17"/>
          <p:cNvSpPr/>
          <p:nvPr/>
        </p:nvSpPr>
        <p:spPr>
          <a:xfrm>
            <a:off x="4714875" y="5572125"/>
            <a:ext cx="1643063" cy="92868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fa-IR" dirty="0">
                <a:solidFill>
                  <a:schemeClr val="tx1"/>
                </a:solidFill>
              </a:rPr>
              <a:t>مرحله 2</a:t>
            </a:r>
          </a:p>
        </p:txBody>
      </p:sp>
      <p:cxnSp>
        <p:nvCxnSpPr>
          <p:cNvPr id="24" name="Straight Arrow Connector 23"/>
          <p:cNvCxnSpPr/>
          <p:nvPr/>
        </p:nvCxnSpPr>
        <p:spPr>
          <a:xfrm rot="16200000" flipH="1">
            <a:off x="4786313" y="4786313"/>
            <a:ext cx="714375" cy="714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3071813" y="4786313"/>
            <a:ext cx="642937" cy="6429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3857625" y="6072188"/>
            <a:ext cx="78581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0-#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1+#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75" y="228600"/>
            <a:ext cx="6245225" cy="1143000"/>
          </a:xfrm>
        </p:spPr>
        <p:txBody>
          <a:bodyPr/>
          <a:lstStyle/>
          <a:p>
            <a:pPr fontAlgn="auto">
              <a:spcAft>
                <a:spcPts val="0"/>
              </a:spcAft>
              <a:defRPr/>
            </a:pPr>
            <a:r>
              <a:rPr lang="fa-IR" sz="3600" dirty="0" smtClean="0"/>
              <a:t>نقش مدیر در پرورش خلاقیت</a:t>
            </a:r>
          </a:p>
        </p:txBody>
      </p:sp>
      <p:sp>
        <p:nvSpPr>
          <p:cNvPr id="37891" name="Content Placeholder 2"/>
          <p:cNvSpPr>
            <a:spLocks noGrp="1"/>
          </p:cNvSpPr>
          <p:nvPr>
            <p:ph idx="1"/>
          </p:nvPr>
        </p:nvSpPr>
        <p:spPr>
          <a:xfrm>
            <a:off x="2143125" y="2214563"/>
            <a:ext cx="6572250" cy="3763962"/>
          </a:xfrm>
        </p:spPr>
        <p:txBody>
          <a:bodyPr/>
          <a:lstStyle/>
          <a:p>
            <a:pPr>
              <a:buFont typeface="Wingdings" pitchFamily="2" charset="2"/>
              <a:buNone/>
            </a:pPr>
            <a:r>
              <a:rPr lang="fa-IR" sz="2000" smtClean="0"/>
              <a:t>مرحله 1- فرآینداحساس و ادراک محیط وگردآوری اطلاعات</a:t>
            </a:r>
          </a:p>
          <a:p>
            <a:pPr>
              <a:buFont typeface="Wingdings" pitchFamily="2" charset="2"/>
              <a:buNone/>
            </a:pPr>
            <a:r>
              <a:rPr lang="fa-IR" sz="2000" smtClean="0"/>
              <a:t>مرحله 2 – مقایسه اطلاعات با برنامه های عملیاتی</a:t>
            </a:r>
          </a:p>
          <a:p>
            <a:pPr>
              <a:buFont typeface="Wingdings" pitchFamily="2" charset="2"/>
              <a:buNone/>
            </a:pPr>
            <a:r>
              <a:rPr lang="fa-IR" sz="2000" smtClean="0"/>
              <a:t>مرحله 1-2 مطرح ساختن این پرسش که آیابرنامه های عملیاتی درست هستند</a:t>
            </a:r>
          </a:p>
          <a:p>
            <a:pPr>
              <a:buFont typeface="Wingdings" pitchFamily="2" charset="2"/>
              <a:buNone/>
            </a:pPr>
            <a:r>
              <a:rPr lang="fa-IR" sz="2000" smtClean="0"/>
              <a:t>مرحله 3 – انجام اقدام اصلاحی</a:t>
            </a:r>
          </a:p>
          <a:p>
            <a:endParaRPr lang="fa-IR" smtClean="0"/>
          </a:p>
        </p:txBody>
      </p:sp>
      <p:sp>
        <p:nvSpPr>
          <p:cNvPr id="7" name="Oval 6"/>
          <p:cNvSpPr/>
          <p:nvPr/>
        </p:nvSpPr>
        <p:spPr>
          <a:xfrm>
            <a:off x="4714875" y="5572125"/>
            <a:ext cx="1643063" cy="92868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fa-IR" dirty="0">
                <a:solidFill>
                  <a:schemeClr val="tx1"/>
                </a:solidFill>
              </a:rPr>
              <a:t>مرحله 2</a:t>
            </a:r>
          </a:p>
        </p:txBody>
      </p:sp>
      <p:sp>
        <p:nvSpPr>
          <p:cNvPr id="9" name="Oval 8"/>
          <p:cNvSpPr/>
          <p:nvPr/>
        </p:nvSpPr>
        <p:spPr>
          <a:xfrm>
            <a:off x="3357563" y="4000500"/>
            <a:ext cx="1643062" cy="785813"/>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fontAlgn="auto">
              <a:spcBef>
                <a:spcPts val="0"/>
              </a:spcBef>
              <a:spcAft>
                <a:spcPts val="0"/>
              </a:spcAft>
              <a:defRPr/>
            </a:pPr>
            <a:r>
              <a:rPr lang="fa-IR" dirty="0">
                <a:solidFill>
                  <a:schemeClr val="tx1"/>
                </a:solidFill>
              </a:rPr>
              <a:t>مرحله 1  </a:t>
            </a:r>
          </a:p>
          <a:p>
            <a:pPr algn="l" rtl="0" fontAlgn="auto">
              <a:spcBef>
                <a:spcPts val="0"/>
              </a:spcBef>
              <a:spcAft>
                <a:spcPts val="0"/>
              </a:spcAft>
              <a:defRPr/>
            </a:pPr>
            <a:endParaRPr lang="fa-IR" dirty="0">
              <a:solidFill>
                <a:schemeClr val="tx1"/>
              </a:solidFill>
            </a:endParaRPr>
          </a:p>
        </p:txBody>
      </p:sp>
      <p:sp>
        <p:nvSpPr>
          <p:cNvPr id="10" name="Oval 9"/>
          <p:cNvSpPr/>
          <p:nvPr/>
        </p:nvSpPr>
        <p:spPr>
          <a:xfrm>
            <a:off x="2143125" y="5572125"/>
            <a:ext cx="1643063" cy="92868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fontAlgn="auto">
              <a:spcBef>
                <a:spcPts val="0"/>
              </a:spcBef>
              <a:spcAft>
                <a:spcPts val="0"/>
              </a:spcAft>
              <a:defRPr/>
            </a:pPr>
            <a:r>
              <a:rPr lang="fa-IR" dirty="0">
                <a:solidFill>
                  <a:schemeClr val="tx1"/>
                </a:solidFill>
              </a:rPr>
              <a:t>مرحله 3</a:t>
            </a:r>
          </a:p>
        </p:txBody>
      </p:sp>
      <p:cxnSp>
        <p:nvCxnSpPr>
          <p:cNvPr id="11" name="Straight Arrow Connector 10"/>
          <p:cNvCxnSpPr/>
          <p:nvPr/>
        </p:nvCxnSpPr>
        <p:spPr>
          <a:xfrm rot="16200000" flipH="1">
            <a:off x="4786313" y="4786313"/>
            <a:ext cx="714375" cy="714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3071813" y="4786313"/>
            <a:ext cx="642937" cy="6429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7429500" y="5572125"/>
            <a:ext cx="1557338" cy="92868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fontAlgn="auto">
              <a:spcBef>
                <a:spcPts val="0"/>
              </a:spcBef>
              <a:spcAft>
                <a:spcPts val="0"/>
              </a:spcAft>
              <a:defRPr/>
            </a:pPr>
            <a:r>
              <a:rPr lang="fa-IR" dirty="0">
                <a:solidFill>
                  <a:schemeClr val="tx1"/>
                </a:solidFill>
              </a:rPr>
              <a:t>مرحله</a:t>
            </a:r>
            <a:r>
              <a:rPr lang="fa-IR" dirty="0"/>
              <a:t> </a:t>
            </a:r>
            <a:r>
              <a:rPr lang="fa-IR" dirty="0">
                <a:solidFill>
                  <a:schemeClr val="tx1"/>
                </a:solidFill>
              </a:rPr>
              <a:t>1-2</a:t>
            </a:r>
          </a:p>
        </p:txBody>
      </p:sp>
      <p:cxnSp>
        <p:nvCxnSpPr>
          <p:cNvPr id="17" name="Straight Arrow Connector 16"/>
          <p:cNvCxnSpPr/>
          <p:nvPr/>
        </p:nvCxnSpPr>
        <p:spPr>
          <a:xfrm>
            <a:off x="6500813" y="6072188"/>
            <a:ext cx="78581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3857625" y="6072188"/>
            <a:ext cx="78581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a:off x="6500813" y="5929313"/>
            <a:ext cx="785812" cy="1587"/>
          </a:xfrm>
          <a:prstGeom prst="straightConnector1">
            <a:avLst/>
          </a:prstGeom>
          <a:ln w="9525" cmpd="dbl">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1+#ppt_w/2"/>
                                          </p:val>
                                        </p:tav>
                                        <p:tav tm="100000">
                                          <p:val>
                                            <p:strVal val="#ppt_x"/>
                                          </p:val>
                                        </p:tav>
                                      </p:tavLst>
                                    </p:anim>
                                    <p:anim calcmode="lin" valueType="num">
                                      <p:cBhvr additive="base">
                                        <p:cTn id="20"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571750" y="2071688"/>
            <a:ext cx="6215063" cy="4357687"/>
          </a:xfrm>
        </p:spPr>
        <p:txBody>
          <a:bodyPr rtlCol="0">
            <a:normAutofit fontScale="85000" lnSpcReduction="20000"/>
          </a:bodyPr>
          <a:lstStyle/>
          <a:p>
            <a:pPr fontAlgn="auto">
              <a:spcAft>
                <a:spcPts val="0"/>
              </a:spcAft>
              <a:buFont typeface="Wingdings" pitchFamily="2" charset="2"/>
              <a:buNone/>
              <a:defRPr/>
            </a:pPr>
            <a:r>
              <a:rPr lang="fa-IR" sz="3000" b="1" dirty="0" smtClean="0"/>
              <a:t>ب : آموزش موارد زیر را امکان پذیر سازد :</a:t>
            </a:r>
          </a:p>
          <a:p>
            <a:pPr fontAlgn="auto">
              <a:spcAft>
                <a:spcPts val="0"/>
              </a:spcAft>
              <a:buFont typeface="Wingdings" pitchFamily="2" charset="2"/>
              <a:buNone/>
              <a:defRPr/>
            </a:pPr>
            <a:r>
              <a:rPr lang="fa-IR" sz="3000" dirty="0" smtClean="0"/>
              <a:t>ب – 1 تحمل مخاطره</a:t>
            </a:r>
          </a:p>
          <a:p>
            <a:pPr fontAlgn="auto">
              <a:spcAft>
                <a:spcPts val="0"/>
              </a:spcAft>
              <a:buFont typeface="Wingdings" pitchFamily="2" charset="2"/>
              <a:buNone/>
              <a:defRPr/>
            </a:pPr>
            <a:r>
              <a:rPr lang="fa-IR" sz="3000" dirty="0" smtClean="0"/>
              <a:t>ب – 2 کاهش کنترل بیرونی </a:t>
            </a:r>
          </a:p>
          <a:p>
            <a:pPr fontAlgn="auto">
              <a:spcAft>
                <a:spcPts val="0"/>
              </a:spcAft>
              <a:buFont typeface="Wingdings" pitchFamily="2" charset="2"/>
              <a:buNone/>
              <a:defRPr/>
            </a:pPr>
            <a:r>
              <a:rPr lang="fa-IR" sz="3000" dirty="0" smtClean="0"/>
              <a:t>ب – 3 کاهش تقسیم کار </a:t>
            </a:r>
          </a:p>
          <a:p>
            <a:pPr fontAlgn="auto">
              <a:spcAft>
                <a:spcPts val="0"/>
              </a:spcAft>
              <a:buFont typeface="Wingdings" pitchFamily="2" charset="2"/>
              <a:buNone/>
              <a:defRPr/>
            </a:pPr>
            <a:r>
              <a:rPr lang="fa-IR" sz="3000" dirty="0" smtClean="0"/>
              <a:t>ب – 4 قبول ابهام </a:t>
            </a:r>
          </a:p>
          <a:p>
            <a:pPr fontAlgn="auto">
              <a:spcAft>
                <a:spcPts val="0"/>
              </a:spcAft>
              <a:buFont typeface="Wingdings" pitchFamily="2" charset="2"/>
              <a:buNone/>
              <a:defRPr/>
            </a:pPr>
            <a:r>
              <a:rPr lang="fa-IR" sz="3000" dirty="0" smtClean="0"/>
              <a:t>ب  - 5 ایجاد نظام مشارکت جو </a:t>
            </a:r>
          </a:p>
          <a:p>
            <a:pPr fontAlgn="auto">
              <a:spcAft>
                <a:spcPts val="0"/>
              </a:spcAft>
              <a:buFont typeface="Wingdings" pitchFamily="2" charset="2"/>
              <a:buNone/>
              <a:defRPr/>
            </a:pPr>
            <a:r>
              <a:rPr lang="fa-IR" sz="3000" dirty="0" smtClean="0"/>
              <a:t>ب – 6 گسترش گروه های کاری </a:t>
            </a:r>
          </a:p>
          <a:p>
            <a:pPr fontAlgn="auto">
              <a:spcAft>
                <a:spcPts val="0"/>
              </a:spcAft>
              <a:buFont typeface="Wingdings" pitchFamily="2" charset="2"/>
              <a:buNone/>
              <a:defRPr/>
            </a:pPr>
            <a:r>
              <a:rPr lang="fa-IR" sz="3000" dirty="0" smtClean="0"/>
              <a:t>ب -  7 ارتباطات همه جانبه</a:t>
            </a:r>
            <a:endParaRPr lang="fa-IR" dirty="0"/>
          </a:p>
        </p:txBody>
      </p:sp>
      <p:sp>
        <p:nvSpPr>
          <p:cNvPr id="7" name="Text Placeholder 20"/>
          <p:cNvSpPr>
            <a:spLocks noGrp="1"/>
          </p:cNvSpPr>
          <p:nvPr>
            <p:ph type="body" sz="half" idx="2"/>
          </p:nvPr>
        </p:nvSpPr>
        <p:spPr>
          <a:xfrm>
            <a:off x="142844" y="2357430"/>
            <a:ext cx="1524000" cy="2143140"/>
          </a:xfrm>
        </p:spPr>
        <p:txBody>
          <a:bodyPr rtlCol="0">
            <a:normAutofit fontScale="77500" lnSpcReduction="20000"/>
          </a:bodyPr>
          <a:lstStyle/>
          <a:p>
            <a:pPr algn="ctr" fontAlgn="auto">
              <a:spcAft>
                <a:spcPts val="0"/>
              </a:spcAft>
              <a:defRPr/>
            </a:pPr>
            <a:r>
              <a:rPr lang="ar-SA" sz="2200" b="0" dirty="0" smtClean="0">
                <a:solidFill>
                  <a:schemeClr val="tx1"/>
                </a:solidFill>
              </a:rPr>
              <a:t>تبديل يه چيز ساده به يه چيز پيچيده عاديه،تبديل يه چيز پيچيده به يه چيز خيلي ساده،خلاقيت!  </a:t>
            </a:r>
            <a:r>
              <a:rPr lang="ar-SA" sz="2000" b="0" dirty="0" smtClean="0">
                <a:solidFill>
                  <a:schemeClr val="tx1"/>
                </a:solidFill>
                <a:cs typeface="B Yekan" pitchFamily="2" charset="-78"/>
              </a:rPr>
              <a:t>         </a:t>
            </a:r>
            <a:endParaRPr lang="en-US" sz="2000" b="0" dirty="0" smtClean="0">
              <a:solidFill>
                <a:schemeClr val="tx1"/>
              </a:solidFill>
              <a:cs typeface="B Yekan" pitchFamily="2" charset="-78"/>
            </a:endParaRPr>
          </a:p>
          <a:p>
            <a:pPr algn="ctr" fontAlgn="auto">
              <a:spcAft>
                <a:spcPts val="0"/>
              </a:spcAft>
              <a:defRPr/>
            </a:pPr>
            <a:endParaRPr lang="fa-IR" sz="1200" dirty="0">
              <a:cs typeface="2 Yekan" pitchFamily="2" charset="-78"/>
            </a:endParaRPr>
          </a:p>
        </p:txBody>
      </p:sp>
      <p:pic>
        <p:nvPicPr>
          <p:cNvPr id="8" name="Picture 7" descr="C:\Documents and Settings\MAHSAN\Desktop\New Folder\4.jpg"/>
          <p:cNvPicPr/>
          <p:nvPr/>
        </p:nvPicPr>
        <p:blipFill>
          <a:blip r:embed="rId2" cstate="print"/>
          <a:srcRect/>
          <a:stretch>
            <a:fillRect/>
          </a:stretch>
        </p:blipFill>
        <p:spPr bwMode="auto">
          <a:xfrm>
            <a:off x="285750" y="4572000"/>
            <a:ext cx="1285875" cy="1714500"/>
          </a:xfrm>
          <a:prstGeom prst="rect">
            <a:avLst/>
          </a:prstGeom>
          <a:ln>
            <a:noFill/>
          </a:ln>
          <a:effectLst>
            <a:outerShdw blurRad="190500" algn="tl" rotWithShape="0">
              <a:srgbClr val="000000">
                <a:alpha val="70000"/>
              </a:srgbClr>
            </a:outerShdw>
          </a:effectLst>
        </p:spPr>
      </p:pic>
      <p:sp>
        <p:nvSpPr>
          <p:cNvPr id="9" name="Title 1"/>
          <p:cNvSpPr>
            <a:spLocks noGrp="1"/>
          </p:cNvSpPr>
          <p:nvPr>
            <p:ph type="title"/>
          </p:nvPr>
        </p:nvSpPr>
        <p:spPr>
          <a:xfrm>
            <a:off x="2441575" y="228600"/>
            <a:ext cx="6345238" cy="1143000"/>
          </a:xfrm>
        </p:spPr>
        <p:txBody>
          <a:bodyPr/>
          <a:lstStyle/>
          <a:p>
            <a:pPr fontAlgn="auto">
              <a:spcAft>
                <a:spcPts val="0"/>
              </a:spcAft>
              <a:defRPr/>
            </a:pPr>
            <a:r>
              <a:rPr lang="fa-IR" sz="3600" dirty="0" smtClean="0"/>
              <a:t>نقش مدیر در پرورش خلاقیت</a:t>
            </a:r>
          </a:p>
        </p:txBody>
      </p:sp>
    </p:spTree>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75" y="228600"/>
            <a:ext cx="6245225" cy="1143000"/>
          </a:xfrm>
        </p:spPr>
        <p:txBody>
          <a:bodyPr/>
          <a:lstStyle/>
          <a:p>
            <a:pPr fontAlgn="auto">
              <a:spcAft>
                <a:spcPts val="0"/>
              </a:spcAft>
              <a:defRPr/>
            </a:pPr>
            <a:r>
              <a:rPr lang="fa-IR" dirty="0" smtClean="0"/>
              <a:t>نتیجه گیری</a:t>
            </a:r>
            <a:endParaRPr lang="fa-IR" dirty="0"/>
          </a:p>
        </p:txBody>
      </p:sp>
      <p:sp>
        <p:nvSpPr>
          <p:cNvPr id="39939" name="Content Placeholder 5"/>
          <p:cNvSpPr>
            <a:spLocks noGrp="1"/>
          </p:cNvSpPr>
          <p:nvPr>
            <p:ph idx="1"/>
          </p:nvPr>
        </p:nvSpPr>
        <p:spPr>
          <a:xfrm>
            <a:off x="2706688" y="2446338"/>
            <a:ext cx="5715000" cy="3532187"/>
          </a:xfrm>
        </p:spPr>
        <p:txBody>
          <a:bodyPr/>
          <a:lstStyle/>
          <a:p>
            <a:pPr>
              <a:buFont typeface="Wingdings" pitchFamily="2" charset="2"/>
              <a:buNone/>
            </a:pPr>
            <a:r>
              <a:rPr lang="fa-IR" smtClean="0"/>
              <a:t>همه سازمان ها وجوامع برای بقا نیازمندانیشه های نو وبدیع هستند.</a:t>
            </a:r>
          </a:p>
          <a:p>
            <a:pPr>
              <a:buFont typeface="Wingdings" pitchFamily="2" charset="2"/>
              <a:buNone/>
            </a:pPr>
            <a:r>
              <a:rPr lang="fa-IR" smtClean="0"/>
              <a:t>برای آنکه ایده جدیدی خلق شده وتوسعه یابد بایدنیروهای پیش برنده بر بازدارنده غلبه کنند وشرایط به  گونه ای باشد که نیروهای پیش برنده مارا به سوی نظروشیوه جدید رهنمون گرداند.</a:t>
            </a:r>
          </a:p>
        </p:txBody>
      </p:sp>
      <p:sp>
        <p:nvSpPr>
          <p:cNvPr id="39940" name="Text Placeholder 20"/>
          <p:cNvSpPr>
            <a:spLocks noGrp="1"/>
          </p:cNvSpPr>
          <p:nvPr>
            <p:ph type="body" sz="half" idx="2"/>
          </p:nvPr>
        </p:nvSpPr>
        <p:spPr>
          <a:xfrm>
            <a:off x="0" y="2643188"/>
            <a:ext cx="1785938" cy="2751137"/>
          </a:xfrm>
        </p:spPr>
        <p:txBody>
          <a:bodyPr/>
          <a:lstStyle/>
          <a:p>
            <a:pPr algn="ctr"/>
            <a:r>
              <a:rPr lang="ar-SA" sz="2000" b="0" smtClean="0">
                <a:solidFill>
                  <a:schemeClr val="tx1"/>
                </a:solidFill>
              </a:rPr>
              <a:t>فقط خودتي که مي توني راه خودت رو انتخاب کني</a:t>
            </a:r>
            <a:r>
              <a:rPr lang="ar-SA" sz="2000" b="0" smtClean="0">
                <a:solidFill>
                  <a:schemeClr val="tx1"/>
                </a:solidFill>
                <a:cs typeface="B Yekan" pitchFamily="2" charset="-78"/>
              </a:rPr>
              <a:t>! </a:t>
            </a:r>
            <a:endParaRPr lang="fa-IR" sz="2000" b="0" smtClean="0">
              <a:solidFill>
                <a:schemeClr val="tx1"/>
              </a:solidFill>
              <a:cs typeface="B Yekan" pitchFamily="2" charset="-78"/>
            </a:endParaRPr>
          </a:p>
        </p:txBody>
      </p:sp>
      <p:pic>
        <p:nvPicPr>
          <p:cNvPr id="7" name="Picture 6" descr="C:\Documents and Settings\MAHSAN\Desktop\New Folder\6.jpg"/>
          <p:cNvPicPr/>
          <p:nvPr/>
        </p:nvPicPr>
        <p:blipFill>
          <a:blip r:embed="rId2" cstate="print"/>
          <a:srcRect/>
          <a:stretch>
            <a:fillRect/>
          </a:stretch>
        </p:blipFill>
        <p:spPr bwMode="auto">
          <a:xfrm>
            <a:off x="214313" y="4429125"/>
            <a:ext cx="1428750" cy="1357313"/>
          </a:xfrm>
          <a:prstGeom prst="rect">
            <a:avLst/>
          </a:prstGeom>
          <a:ln>
            <a:noFill/>
          </a:ln>
          <a:effectLst>
            <a:outerShdw blurRad="190500" algn="tl" rotWithShape="0">
              <a:srgbClr val="000000">
                <a:alpha val="70000"/>
              </a:srgbClr>
            </a:outerShdw>
          </a:effectLst>
        </p:spPr>
      </p:pic>
    </p:spTree>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75" y="228600"/>
            <a:ext cx="6245225" cy="1143000"/>
          </a:xfrm>
        </p:spPr>
        <p:txBody>
          <a:bodyPr/>
          <a:lstStyle/>
          <a:p>
            <a:pPr fontAlgn="auto">
              <a:spcAft>
                <a:spcPts val="0"/>
              </a:spcAft>
              <a:defRPr/>
            </a:pPr>
            <a:r>
              <a:rPr lang="fa-IR" dirty="0" smtClean="0"/>
              <a:t>منابع </a:t>
            </a:r>
            <a:endParaRPr lang="fa-IR" dirty="0"/>
          </a:p>
        </p:txBody>
      </p:sp>
      <p:sp>
        <p:nvSpPr>
          <p:cNvPr id="40963" name="Content Placeholder 2"/>
          <p:cNvSpPr>
            <a:spLocks noGrp="1"/>
          </p:cNvSpPr>
          <p:nvPr>
            <p:ph idx="1"/>
          </p:nvPr>
        </p:nvSpPr>
        <p:spPr>
          <a:xfrm>
            <a:off x="2286000" y="2143125"/>
            <a:ext cx="6215063" cy="4143375"/>
          </a:xfrm>
        </p:spPr>
        <p:txBody>
          <a:bodyPr/>
          <a:lstStyle/>
          <a:p>
            <a:pPr>
              <a:buFont typeface="Wingdings" pitchFamily="2" charset="2"/>
              <a:buNone/>
            </a:pPr>
            <a:r>
              <a:rPr lang="fa-IR" sz="2400" smtClean="0"/>
              <a:t>مبانی سازمان ومدیریت      دکتر سیدرضاسیدجوادین</a:t>
            </a:r>
          </a:p>
          <a:p>
            <a:pPr>
              <a:buFont typeface="Wingdings" pitchFamily="2" charset="2"/>
              <a:buNone/>
            </a:pPr>
            <a:r>
              <a:rPr lang="fa-IR" sz="2400" smtClean="0"/>
              <a:t>تئوری مدیریت                دکترحسین صفرزاده</a:t>
            </a:r>
          </a:p>
          <a:p>
            <a:pPr>
              <a:buFont typeface="Wingdings" pitchFamily="2" charset="2"/>
              <a:buNone/>
            </a:pPr>
            <a:r>
              <a:rPr lang="fa-IR" sz="2400" smtClean="0"/>
              <a:t>خلاقیت و نوآوری             علی اصغرهدایتی</a:t>
            </a:r>
          </a:p>
          <a:p>
            <a:pPr>
              <a:buFont typeface="Wingdings" pitchFamily="2" charset="2"/>
              <a:buNone/>
            </a:pPr>
            <a:r>
              <a:rPr lang="fa-IR" sz="2400" smtClean="0"/>
              <a:t>اینترنت</a:t>
            </a:r>
          </a:p>
        </p:txBody>
      </p:sp>
    </p:spTree>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fontAlgn="auto">
              <a:spcAft>
                <a:spcPts val="0"/>
              </a:spcAft>
              <a:defRPr/>
            </a:pPr>
            <a:r>
              <a:rPr lang="fa-IR" dirty="0" smtClean="0"/>
              <a:t>طرحی نو در اندازیم</a:t>
            </a:r>
            <a:endParaRPr lang="fa-IR" dirty="0"/>
          </a:p>
        </p:txBody>
      </p:sp>
      <p:sp>
        <p:nvSpPr>
          <p:cNvPr id="41987" name="Content Placeholder 3"/>
          <p:cNvSpPr>
            <a:spLocks noGrp="1"/>
          </p:cNvSpPr>
          <p:nvPr>
            <p:ph idx="1"/>
          </p:nvPr>
        </p:nvSpPr>
        <p:spPr>
          <a:xfrm>
            <a:off x="2000250" y="1857375"/>
            <a:ext cx="6858000" cy="4786313"/>
          </a:xfrm>
        </p:spPr>
        <p:txBody>
          <a:bodyPr/>
          <a:lstStyle/>
          <a:p>
            <a:pPr>
              <a:buFont typeface="Wingdings" pitchFamily="2" charset="2"/>
              <a:buNone/>
            </a:pPr>
            <a:endParaRPr lang="fa-IR" sz="1200" b="1" smtClean="0"/>
          </a:p>
          <a:p>
            <a:pPr>
              <a:buFont typeface="Wingdings" pitchFamily="2" charset="2"/>
              <a:buNone/>
            </a:pPr>
            <a:r>
              <a:rPr lang="fa-IR" sz="1600" b="1" smtClean="0"/>
              <a:t>بیا تا گل برافشانیم و می در ساغر اندازیم     فلک را سقف بشکافیم و طرحی نو در اندازیم</a:t>
            </a:r>
          </a:p>
          <a:p>
            <a:pPr>
              <a:buFont typeface="Wingdings" pitchFamily="2" charset="2"/>
              <a:buNone/>
            </a:pPr>
            <a:endParaRPr lang="fa-IR" sz="1600" b="1" smtClean="0"/>
          </a:p>
          <a:p>
            <a:pPr>
              <a:buFont typeface="Wingdings" pitchFamily="2" charset="2"/>
              <a:buNone/>
            </a:pPr>
            <a:r>
              <a:rPr lang="fa-IR" sz="1600" b="1" smtClean="0"/>
              <a:t>شراب ارغوانی را گلاب اندر قدح ریزیم       نسیم عطر گردان را شکر در مجمر اندازیم</a:t>
            </a:r>
          </a:p>
          <a:p>
            <a:pPr>
              <a:buFont typeface="Wingdings" pitchFamily="2" charset="2"/>
              <a:buNone/>
            </a:pPr>
            <a:endParaRPr lang="fa-IR" sz="1600" b="1" smtClean="0"/>
          </a:p>
          <a:p>
            <a:pPr>
              <a:buFont typeface="Wingdings" pitchFamily="2" charset="2"/>
              <a:buNone/>
            </a:pPr>
            <a:r>
              <a:rPr lang="fa-IR" sz="1600" b="1" smtClean="0"/>
              <a:t>صبا خاک وجود ما بدان عالی جناب انداز     بود کان شاه خوبان را نظر بر منظر اندازیم</a:t>
            </a:r>
          </a:p>
          <a:p>
            <a:pPr>
              <a:buFont typeface="Wingdings" pitchFamily="2" charset="2"/>
              <a:buNone/>
            </a:pPr>
            <a:endParaRPr lang="fa-IR" sz="1600" b="1" smtClean="0"/>
          </a:p>
          <a:p>
            <a:pPr>
              <a:buFont typeface="Wingdings" pitchFamily="2" charset="2"/>
              <a:buNone/>
            </a:pPr>
            <a:r>
              <a:rPr lang="fa-IR" sz="1600" b="1" smtClean="0"/>
              <a:t>بهشت عدن اگر خواهی بیا با ما به میخانه    که از پای خمت روزی به حوض کوثر اندازیم</a:t>
            </a:r>
          </a:p>
          <a:p>
            <a:pPr>
              <a:buFont typeface="Wingdings" pitchFamily="2" charset="2"/>
              <a:buNone/>
            </a:pPr>
            <a:endParaRPr lang="fa-IR" sz="1600" b="1" smtClean="0"/>
          </a:p>
          <a:p>
            <a:pPr algn="ctr">
              <a:buFont typeface="Wingdings" pitchFamily="2" charset="2"/>
              <a:buNone/>
            </a:pPr>
            <a:r>
              <a:rPr lang="fa-IR" sz="1600" b="1" smtClean="0"/>
              <a:t>”حافظ شیرازی“</a:t>
            </a:r>
          </a:p>
        </p:txBody>
      </p:sp>
    </p:spTree>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3010" name="Content Placeholder 4"/>
          <p:cNvSpPr>
            <a:spLocks noGrp="1"/>
          </p:cNvSpPr>
          <p:nvPr>
            <p:ph idx="1"/>
          </p:nvPr>
        </p:nvSpPr>
        <p:spPr>
          <a:xfrm>
            <a:off x="285750" y="857250"/>
            <a:ext cx="7929563" cy="3857625"/>
          </a:xfrm>
        </p:spPr>
        <p:txBody>
          <a:bodyPr/>
          <a:lstStyle/>
          <a:p>
            <a:pPr>
              <a:lnSpc>
                <a:spcPct val="150000"/>
              </a:lnSpc>
              <a:buFont typeface="Wingdings" pitchFamily="2" charset="2"/>
              <a:buNone/>
            </a:pPr>
            <a:r>
              <a:rPr lang="fa-IR" sz="2800" b="1" smtClean="0">
                <a:solidFill>
                  <a:schemeClr val="bg1"/>
                </a:solidFill>
              </a:rPr>
              <a:t>دشمن بزرگ خلاقیت ،</a:t>
            </a:r>
            <a:br>
              <a:rPr lang="fa-IR" sz="2800" b="1" smtClean="0">
                <a:solidFill>
                  <a:schemeClr val="bg1"/>
                </a:solidFill>
              </a:rPr>
            </a:br>
            <a:r>
              <a:rPr lang="fa-IR" sz="2800" b="1" smtClean="0">
                <a:solidFill>
                  <a:schemeClr val="bg1"/>
                </a:solidFill>
              </a:rPr>
              <a:t>  باورهای خودمان است.</a:t>
            </a:r>
            <a:br>
              <a:rPr lang="fa-IR" sz="2800" b="1" smtClean="0">
                <a:solidFill>
                  <a:schemeClr val="bg1"/>
                </a:solidFill>
              </a:rPr>
            </a:br>
            <a:r>
              <a:rPr lang="fa-IR" sz="2800" b="1" smtClean="0">
                <a:solidFill>
                  <a:schemeClr val="bg1"/>
                </a:solidFill>
              </a:rPr>
              <a:t>                         (نمی شود،امکان ندارد،نه،نه...)</a:t>
            </a:r>
            <a:br>
              <a:rPr lang="fa-IR" sz="2800" b="1" smtClean="0">
                <a:solidFill>
                  <a:schemeClr val="bg1"/>
                </a:solidFill>
              </a:rPr>
            </a:br>
            <a:endParaRPr lang="fa-IR" sz="2800" b="1" smtClean="0">
              <a:solidFill>
                <a:schemeClr val="bg1"/>
              </a:solidFill>
            </a:endParaRPr>
          </a:p>
          <a:p>
            <a:pPr>
              <a:lnSpc>
                <a:spcPct val="150000"/>
              </a:lnSpc>
              <a:buFont typeface="Wingdings" pitchFamily="2" charset="2"/>
              <a:buNone/>
            </a:pPr>
            <a:r>
              <a:rPr lang="fa-IR" sz="2800" b="1" smtClean="0">
                <a:solidFill>
                  <a:schemeClr val="bg1"/>
                </a:solidFill>
              </a:rPr>
              <a:t>                                                             باتشکر</a:t>
            </a:r>
            <a:r>
              <a:rPr lang="fa-IR" sz="2800" smtClean="0">
                <a:solidFill>
                  <a:schemeClr val="bg1"/>
                </a:solidFill>
              </a:rPr>
              <a:t>            </a:t>
            </a:r>
            <a:br>
              <a:rPr lang="fa-IR" sz="2800" smtClean="0">
                <a:solidFill>
                  <a:schemeClr val="bg1"/>
                </a:solidFill>
              </a:rPr>
            </a:br>
            <a:endParaRPr lang="fa-IR" sz="2800" smtClean="0">
              <a:solidFill>
                <a:schemeClr val="bg1"/>
              </a:solidFill>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75" y="228600"/>
            <a:ext cx="6245225" cy="1143000"/>
          </a:xfrm>
        </p:spPr>
        <p:txBody>
          <a:bodyPr/>
          <a:lstStyle/>
          <a:p>
            <a:pPr fontAlgn="auto">
              <a:spcAft>
                <a:spcPts val="0"/>
              </a:spcAft>
              <a:defRPr/>
            </a:pPr>
            <a:r>
              <a:rPr lang="fa-IR" dirty="0" smtClean="0"/>
              <a:t>تعریف خلاقیت</a:t>
            </a:r>
            <a:endParaRPr lang="fa-IR" dirty="0"/>
          </a:p>
        </p:txBody>
      </p:sp>
      <p:sp>
        <p:nvSpPr>
          <p:cNvPr id="3" name="Content Placeholder 2"/>
          <p:cNvSpPr>
            <a:spLocks noGrp="1"/>
          </p:cNvSpPr>
          <p:nvPr>
            <p:ph idx="1"/>
          </p:nvPr>
        </p:nvSpPr>
        <p:spPr>
          <a:xfrm>
            <a:off x="2214563" y="1928813"/>
            <a:ext cx="6643687" cy="4357687"/>
          </a:xfrm>
        </p:spPr>
        <p:txBody>
          <a:bodyPr rtlCol="0">
            <a:normAutofit fontScale="62500" lnSpcReduction="20000"/>
          </a:bodyPr>
          <a:lstStyle/>
          <a:p>
            <a:pPr fontAlgn="auto">
              <a:lnSpc>
                <a:spcPct val="150000"/>
              </a:lnSpc>
              <a:spcAft>
                <a:spcPts val="0"/>
              </a:spcAft>
              <a:buFont typeface="Wingdings" pitchFamily="2" charset="2"/>
              <a:buNone/>
              <a:defRPr/>
            </a:pPr>
            <a:r>
              <a:rPr lang="fa-IR" sz="5100" b="1" dirty="0" smtClean="0"/>
              <a:t>گیلفورد : </a:t>
            </a:r>
            <a:r>
              <a:rPr lang="fa-IR" sz="4500" dirty="0" smtClean="0"/>
              <a:t>خلاقیت رامجموعه ازتوانایی ها وخصیصه هاکه موجب </a:t>
            </a:r>
            <a:r>
              <a:rPr lang="fa-IR" sz="4500" u="sng" dirty="0" smtClean="0"/>
              <a:t>تفکر</a:t>
            </a:r>
            <a:r>
              <a:rPr lang="fa-IR" sz="4500" dirty="0" smtClean="0"/>
              <a:t>خلاق میشود.</a:t>
            </a:r>
          </a:p>
          <a:p>
            <a:pPr fontAlgn="auto">
              <a:lnSpc>
                <a:spcPct val="150000"/>
              </a:lnSpc>
              <a:spcAft>
                <a:spcPts val="0"/>
              </a:spcAft>
              <a:buFont typeface="Wingdings" pitchFamily="2" charset="2"/>
              <a:buNone/>
              <a:defRPr/>
            </a:pPr>
            <a:r>
              <a:rPr lang="fa-IR" sz="5100" b="1" dirty="0" smtClean="0"/>
              <a:t>هربرت فوکس: </a:t>
            </a:r>
            <a:r>
              <a:rPr lang="fa-IR" sz="4500" dirty="0" smtClean="0"/>
              <a:t>خلاقیت عبارت است از هر نوع روند </a:t>
            </a:r>
            <a:r>
              <a:rPr lang="fa-IR" sz="4500" u="sng" dirty="0" smtClean="0"/>
              <a:t>تفکری</a:t>
            </a:r>
            <a:r>
              <a:rPr lang="fa-IR" sz="4500" dirty="0" smtClean="0"/>
              <a:t> که مسئله ای را بطور مفید و بدیع حل کند</a:t>
            </a:r>
            <a:r>
              <a:rPr lang="fa-IR" sz="3600" dirty="0" smtClean="0"/>
              <a:t>.</a:t>
            </a:r>
          </a:p>
          <a:p>
            <a:pPr fontAlgn="auto">
              <a:lnSpc>
                <a:spcPct val="150000"/>
              </a:lnSpc>
              <a:spcAft>
                <a:spcPts val="0"/>
              </a:spcAft>
              <a:buFont typeface="Wingdings" pitchFamily="2" charset="2"/>
              <a:buNone/>
              <a:defRPr/>
            </a:pPr>
            <a:r>
              <a:rPr lang="fa-IR" sz="5100" b="1" dirty="0" smtClean="0"/>
              <a:t>بارون: </a:t>
            </a:r>
            <a:r>
              <a:rPr lang="fa-IR" sz="4500" dirty="0" smtClean="0"/>
              <a:t>خلاقيت را مي‌توان به شكل بسيار ساده بعنوان توانایی ايجاد </a:t>
            </a:r>
            <a:r>
              <a:rPr lang="fa-IR" sz="4500" u="sng" dirty="0" smtClean="0"/>
              <a:t>چيزي</a:t>
            </a:r>
            <a:r>
              <a:rPr lang="fa-IR" sz="4500" dirty="0" smtClean="0"/>
              <a:t> نو و بديع تعريف كرد .</a:t>
            </a:r>
          </a:p>
          <a:p>
            <a:pPr fontAlgn="auto">
              <a:spcAft>
                <a:spcPts val="0"/>
              </a:spcAft>
              <a:buFont typeface="Wingdings" pitchFamily="2" charset="2"/>
              <a:buNone/>
              <a:defRPr/>
            </a:pPr>
            <a:endParaRPr lang="fa-IR" dirty="0"/>
          </a:p>
        </p:txBody>
      </p:sp>
      <p:sp>
        <p:nvSpPr>
          <p:cNvPr id="5" name="Text Placeholder 20"/>
          <p:cNvSpPr>
            <a:spLocks noGrp="1"/>
          </p:cNvSpPr>
          <p:nvPr>
            <p:ph type="body" sz="half" idx="2"/>
          </p:nvPr>
        </p:nvSpPr>
        <p:spPr>
          <a:xfrm>
            <a:off x="164592" y="2571744"/>
            <a:ext cx="1524000" cy="2821946"/>
          </a:xfrm>
        </p:spPr>
        <p:txBody>
          <a:bodyPr rtlCol="0">
            <a:normAutofit/>
          </a:bodyPr>
          <a:lstStyle/>
          <a:p>
            <a:pPr algn="ctr" fontAlgn="auto">
              <a:spcAft>
                <a:spcPts val="0"/>
              </a:spcAft>
              <a:defRPr/>
            </a:pPr>
            <a:r>
              <a:rPr lang="ar-SA" altLang="fa-IR" sz="1600" dirty="0" smtClean="0">
                <a:solidFill>
                  <a:schemeClr val="tx1"/>
                </a:solidFill>
              </a:rPr>
              <a:t>ميليون ها نفر سيب هاي افتاده رو ديدن ولي نيوتون پرسيد چرا</a:t>
            </a:r>
            <a:r>
              <a:rPr lang="en-US" altLang="fa-IR" sz="1600" dirty="0" smtClean="0">
                <a:solidFill>
                  <a:schemeClr val="tx1"/>
                </a:solidFill>
              </a:rPr>
              <a:t>!</a:t>
            </a:r>
          </a:p>
          <a:p>
            <a:pPr algn="ctr" fontAlgn="auto">
              <a:spcAft>
                <a:spcPts val="0"/>
              </a:spcAft>
              <a:defRPr/>
            </a:pPr>
            <a:endParaRPr lang="fa-IR" b="0" dirty="0">
              <a:cs typeface="2 Yekan" pitchFamily="2" charset="-78"/>
            </a:endParaRPr>
          </a:p>
        </p:txBody>
      </p:sp>
      <p:pic>
        <p:nvPicPr>
          <p:cNvPr id="6" name="Picture 5" descr="C:\Documents and Settings\MAHSAN\Desktop\New Folder\2.jpg"/>
          <p:cNvPicPr/>
          <p:nvPr/>
        </p:nvPicPr>
        <p:blipFill>
          <a:blip r:embed="rId2" cstate="print"/>
          <a:srcRect/>
          <a:stretch>
            <a:fillRect/>
          </a:stretch>
        </p:blipFill>
        <p:spPr bwMode="auto">
          <a:xfrm>
            <a:off x="142875" y="4357688"/>
            <a:ext cx="1519238" cy="1571625"/>
          </a:xfrm>
          <a:prstGeom prst="rect">
            <a:avLst/>
          </a:prstGeom>
          <a:ln>
            <a:noFill/>
          </a:ln>
          <a:effectLst>
            <a:outerShdw blurRad="190500" algn="tl" rotWithShape="0">
              <a:srgbClr val="000000">
                <a:alpha val="70000"/>
              </a:srgbClr>
            </a:outerShdw>
          </a:effectLst>
        </p:spPr>
      </p:pic>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75" y="228600"/>
            <a:ext cx="6245225" cy="1143000"/>
          </a:xfrm>
        </p:spPr>
        <p:txBody>
          <a:bodyPr/>
          <a:lstStyle/>
          <a:p>
            <a:pPr fontAlgn="auto">
              <a:spcAft>
                <a:spcPts val="0"/>
              </a:spcAft>
              <a:defRPr/>
            </a:pPr>
            <a:r>
              <a:rPr lang="fa-IR" dirty="0" smtClean="0"/>
              <a:t>تعریف نوآوری</a:t>
            </a:r>
            <a:endParaRPr lang="fa-IR" dirty="0"/>
          </a:p>
        </p:txBody>
      </p:sp>
      <p:sp>
        <p:nvSpPr>
          <p:cNvPr id="12291" name="Content Placeholder 2"/>
          <p:cNvSpPr>
            <a:spLocks noGrp="1"/>
          </p:cNvSpPr>
          <p:nvPr>
            <p:ph idx="1"/>
          </p:nvPr>
        </p:nvSpPr>
        <p:spPr>
          <a:xfrm>
            <a:off x="2071688" y="1928813"/>
            <a:ext cx="6858000" cy="4429125"/>
          </a:xfrm>
        </p:spPr>
        <p:txBody>
          <a:bodyPr/>
          <a:lstStyle/>
          <a:p>
            <a:pPr>
              <a:buFont typeface="Wingdings" pitchFamily="2" charset="2"/>
              <a:buNone/>
            </a:pPr>
            <a:r>
              <a:rPr lang="fa-IR" sz="2800" smtClean="0"/>
              <a:t>به کارگیری ایده های نوین ناشی از خلاقیت که می تواند یک محصول جدید ،خدمت جدید یاراه حل جدید برای انجام کارها باشد.</a:t>
            </a:r>
          </a:p>
          <a:p>
            <a:pPr>
              <a:buFont typeface="Wingdings" pitchFamily="2" charset="2"/>
              <a:buNone/>
            </a:pPr>
            <a:r>
              <a:rPr lang="fa-IR" sz="2800" smtClean="0"/>
              <a:t>اجرای ایده های نو وبدیع در عمل است </a:t>
            </a:r>
          </a:p>
          <a:p>
            <a:pPr>
              <a:buFont typeface="Wingdings" pitchFamily="2" charset="2"/>
              <a:buNone/>
            </a:pPr>
            <a:r>
              <a:rPr lang="fa-IR" sz="2800" b="1" smtClean="0"/>
              <a:t>نوآور : </a:t>
            </a:r>
            <a:r>
              <a:rPr lang="fa-IR" sz="2800" smtClean="0"/>
              <a:t>کسی است که قابلیت استفاده مقرون به صرفه محصول اختراع شده را بررسی و در صورت امکان آن را جاری کند.</a:t>
            </a:r>
          </a:p>
          <a:p>
            <a:pPr>
              <a:buFont typeface="Wingdings" pitchFamily="2" charset="2"/>
              <a:buNone/>
            </a:pPr>
            <a:endParaRPr lang="fa-IR" smtClean="0"/>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75" y="228600"/>
            <a:ext cx="6245225" cy="1143000"/>
          </a:xfrm>
        </p:spPr>
        <p:txBody>
          <a:bodyPr/>
          <a:lstStyle/>
          <a:p>
            <a:pPr fontAlgn="auto">
              <a:spcAft>
                <a:spcPts val="0"/>
              </a:spcAft>
              <a:defRPr/>
            </a:pPr>
            <a:r>
              <a:rPr lang="fa-IR" dirty="0" smtClean="0"/>
              <a:t>تفاوت خلاقیت و نوآوری</a:t>
            </a:r>
            <a:endParaRPr lang="fa-IR" dirty="0"/>
          </a:p>
        </p:txBody>
      </p:sp>
      <p:sp>
        <p:nvSpPr>
          <p:cNvPr id="5" name="Rectangle 6"/>
          <p:cNvSpPr>
            <a:spLocks noGrp="1" noChangeArrowheads="1"/>
          </p:cNvSpPr>
          <p:nvPr>
            <p:ph idx="1"/>
          </p:nvPr>
        </p:nvSpPr>
        <p:spPr>
          <a:xfrm>
            <a:off x="7072313" y="2357438"/>
            <a:ext cx="1928812" cy="1357312"/>
          </a:xfrm>
          <a:solidFill>
            <a:srgbClr val="99FF66"/>
          </a:solidFill>
          <a:ln>
            <a:solidFill>
              <a:schemeClr val="tx1"/>
            </a:solidFill>
          </a:ln>
        </p:spPr>
        <p:txBody>
          <a:bodyPr wrap="none" anchor="ctr"/>
          <a:lstStyle/>
          <a:p>
            <a:pPr>
              <a:buFont typeface="Wingdings" pitchFamily="2" charset="2"/>
              <a:buNone/>
            </a:pPr>
            <a:r>
              <a:rPr lang="fa-IR" sz="2800" b="1" smtClean="0"/>
              <a:t>خلاقيت </a:t>
            </a:r>
          </a:p>
          <a:p>
            <a:pPr>
              <a:buFont typeface="Wingdings" pitchFamily="2" charset="2"/>
              <a:buNone/>
            </a:pPr>
            <a:r>
              <a:rPr lang="fa-IR" sz="2800" b="1" smtClean="0"/>
              <a:t>(</a:t>
            </a:r>
            <a:r>
              <a:rPr lang="en-US" sz="2800" b="1" smtClean="0"/>
              <a:t>Creativity</a:t>
            </a:r>
            <a:r>
              <a:rPr lang="fa-IR" sz="2000" smtClean="0"/>
              <a:t>)</a:t>
            </a:r>
            <a:endParaRPr lang="ar-SA" sz="2000" smtClean="0"/>
          </a:p>
        </p:txBody>
      </p:sp>
      <p:sp>
        <p:nvSpPr>
          <p:cNvPr id="6" name="Rectangle 7"/>
          <p:cNvSpPr>
            <a:spLocks noChangeArrowheads="1"/>
          </p:cNvSpPr>
          <p:nvPr/>
        </p:nvSpPr>
        <p:spPr bwMode="auto">
          <a:xfrm>
            <a:off x="7072313" y="4572000"/>
            <a:ext cx="1928812" cy="1357313"/>
          </a:xfrm>
          <a:prstGeom prst="rect">
            <a:avLst/>
          </a:prstGeom>
          <a:solidFill>
            <a:srgbClr val="99FF66"/>
          </a:solidFill>
          <a:ln w="9525">
            <a:solidFill>
              <a:schemeClr val="tx1"/>
            </a:solidFill>
            <a:miter lim="800000"/>
            <a:headEnd/>
            <a:tailEnd/>
          </a:ln>
        </p:spPr>
        <p:txBody>
          <a:bodyPr wrap="none" anchor="ctr"/>
          <a:lstStyle/>
          <a:p>
            <a:pPr algn="l" rtl="0"/>
            <a:r>
              <a:rPr lang="fa-IR" sz="2800" b="1">
                <a:latin typeface="Calibri" pitchFamily="34" charset="0"/>
              </a:rPr>
              <a:t>نوآوري</a:t>
            </a:r>
          </a:p>
          <a:p>
            <a:pPr algn="l" rtl="0"/>
            <a:r>
              <a:rPr lang="en-US" sz="2800" b="1">
                <a:latin typeface="Calibri" pitchFamily="34" charset="0"/>
              </a:rPr>
              <a:t>(Innovation)</a:t>
            </a:r>
            <a:endParaRPr lang="ar-SA" sz="2800" b="1">
              <a:latin typeface="Calibri" pitchFamily="34" charset="0"/>
            </a:endParaRPr>
          </a:p>
        </p:txBody>
      </p:sp>
      <p:sp>
        <p:nvSpPr>
          <p:cNvPr id="13317" name="AutoShape 8"/>
          <p:cNvSpPr>
            <a:spLocks noChangeArrowheads="1"/>
          </p:cNvSpPr>
          <p:nvPr/>
        </p:nvSpPr>
        <p:spPr bwMode="auto">
          <a:xfrm>
            <a:off x="6072188" y="2638425"/>
            <a:ext cx="857250" cy="485775"/>
          </a:xfrm>
          <a:prstGeom prst="leftArrow">
            <a:avLst>
              <a:gd name="adj1" fmla="val 50000"/>
              <a:gd name="adj2" fmla="val 50245"/>
            </a:avLst>
          </a:prstGeom>
          <a:solidFill>
            <a:srgbClr val="FFFF00"/>
          </a:solidFill>
          <a:ln w="9525">
            <a:solidFill>
              <a:schemeClr val="tx1"/>
            </a:solidFill>
            <a:miter lim="800000"/>
            <a:headEnd/>
            <a:tailEnd/>
          </a:ln>
        </p:spPr>
        <p:txBody>
          <a:bodyPr wrap="none" anchor="ctr"/>
          <a:lstStyle/>
          <a:p>
            <a:pPr algn="l" rtl="0"/>
            <a:endParaRPr lang="fa-IR">
              <a:latin typeface="Calibri" pitchFamily="34" charset="0"/>
            </a:endParaRPr>
          </a:p>
        </p:txBody>
      </p:sp>
      <p:sp>
        <p:nvSpPr>
          <p:cNvPr id="13318" name="AutoShape 9"/>
          <p:cNvSpPr>
            <a:spLocks noChangeArrowheads="1"/>
          </p:cNvSpPr>
          <p:nvPr/>
        </p:nvSpPr>
        <p:spPr bwMode="auto">
          <a:xfrm>
            <a:off x="6096000" y="4972050"/>
            <a:ext cx="904875" cy="485775"/>
          </a:xfrm>
          <a:prstGeom prst="leftArrow">
            <a:avLst>
              <a:gd name="adj1" fmla="val 50000"/>
              <a:gd name="adj2" fmla="val 50242"/>
            </a:avLst>
          </a:prstGeom>
          <a:solidFill>
            <a:srgbClr val="FFFF00"/>
          </a:solidFill>
          <a:ln w="9525">
            <a:solidFill>
              <a:schemeClr val="tx1"/>
            </a:solidFill>
            <a:miter lim="800000"/>
            <a:headEnd/>
            <a:tailEnd/>
          </a:ln>
        </p:spPr>
        <p:txBody>
          <a:bodyPr wrap="none" anchor="ctr"/>
          <a:lstStyle/>
          <a:p>
            <a:pPr algn="l" rtl="0"/>
            <a:endParaRPr lang="fa-IR">
              <a:latin typeface="Calibri" pitchFamily="34" charset="0"/>
            </a:endParaRPr>
          </a:p>
        </p:txBody>
      </p:sp>
      <p:sp>
        <p:nvSpPr>
          <p:cNvPr id="9" name="Rectangle 10"/>
          <p:cNvSpPr>
            <a:spLocks noChangeArrowheads="1"/>
          </p:cNvSpPr>
          <p:nvPr/>
        </p:nvSpPr>
        <p:spPr bwMode="auto">
          <a:xfrm>
            <a:off x="1785938" y="2209800"/>
            <a:ext cx="4233862" cy="1862138"/>
          </a:xfrm>
          <a:prstGeom prst="rect">
            <a:avLst/>
          </a:prstGeom>
          <a:solidFill>
            <a:schemeClr val="accent1"/>
          </a:solidFill>
          <a:ln w="9525">
            <a:solidFill>
              <a:schemeClr val="tx1"/>
            </a:solidFill>
            <a:miter lim="800000"/>
            <a:headEnd/>
            <a:tailEnd/>
          </a:ln>
        </p:spPr>
        <p:txBody>
          <a:bodyPr wrap="none" anchor="ctr"/>
          <a:lstStyle/>
          <a:p>
            <a:pPr rtl="0"/>
            <a:r>
              <a:rPr lang="fa-IR" sz="2800">
                <a:latin typeface="Calibri" pitchFamily="34" charset="0"/>
              </a:rPr>
              <a:t>فرايند توليد ايده هاي نو  </a:t>
            </a:r>
            <a:endParaRPr lang="ar-SA" sz="2800">
              <a:latin typeface="Calibri" pitchFamily="34" charset="0"/>
            </a:endParaRPr>
          </a:p>
          <a:p>
            <a:pPr rtl="0"/>
            <a:r>
              <a:rPr lang="fa-IR" sz="2800">
                <a:latin typeface="Calibri" pitchFamily="34" charset="0"/>
              </a:rPr>
              <a:t>فرايند کشف مفاهيم جديد </a:t>
            </a:r>
          </a:p>
          <a:p>
            <a:pPr rtl="0"/>
            <a:r>
              <a:rPr lang="fa-IR" sz="2800">
                <a:latin typeface="Calibri" pitchFamily="34" charset="0"/>
              </a:rPr>
              <a:t>يافتن راه هاي جديد براي حل مسائل </a:t>
            </a:r>
          </a:p>
          <a:p>
            <a:pPr rtl="0"/>
            <a:r>
              <a:rPr lang="en-US" sz="2800">
                <a:latin typeface="Calibri" pitchFamily="34" charset="0"/>
              </a:rPr>
              <a:t>    …… </a:t>
            </a:r>
            <a:endParaRPr lang="ar-SA" sz="2800">
              <a:latin typeface="Calibri" pitchFamily="34" charset="0"/>
            </a:endParaRPr>
          </a:p>
        </p:txBody>
      </p:sp>
      <p:sp>
        <p:nvSpPr>
          <p:cNvPr id="10" name="Rectangle 9"/>
          <p:cNvSpPr>
            <a:spLocks noChangeArrowheads="1"/>
          </p:cNvSpPr>
          <p:nvPr/>
        </p:nvSpPr>
        <p:spPr bwMode="auto">
          <a:xfrm>
            <a:off x="1857375" y="4286250"/>
            <a:ext cx="4162425" cy="2000250"/>
          </a:xfrm>
          <a:prstGeom prst="rect">
            <a:avLst/>
          </a:prstGeom>
          <a:solidFill>
            <a:schemeClr val="accent1"/>
          </a:solidFill>
          <a:ln w="9525">
            <a:solidFill>
              <a:schemeClr val="tx1"/>
            </a:solidFill>
            <a:miter lim="800000"/>
            <a:headEnd/>
            <a:tailEnd/>
          </a:ln>
        </p:spPr>
        <p:txBody>
          <a:bodyPr wrap="none" anchor="ctr"/>
          <a:lstStyle/>
          <a:p>
            <a:pPr rtl="0"/>
            <a:r>
              <a:rPr lang="fa-IR" sz="2800">
                <a:latin typeface="Calibri" pitchFamily="34" charset="0"/>
              </a:rPr>
              <a:t> فرايند عملياتی کردن ايده های نو</a:t>
            </a:r>
          </a:p>
          <a:p>
            <a:pPr rtl="0"/>
            <a:r>
              <a:rPr lang="fa-IR" sz="2800">
                <a:latin typeface="Calibri" pitchFamily="34" charset="0"/>
              </a:rPr>
              <a:t> تحقق بخشيدن به مفاهيم جديد</a:t>
            </a:r>
          </a:p>
          <a:p>
            <a:pPr rtl="0"/>
            <a:r>
              <a:rPr lang="fa-IR" sz="2800">
                <a:latin typeface="Calibri" pitchFamily="34" charset="0"/>
              </a:rPr>
              <a:t>اجراي راه حل هاي جديد</a:t>
            </a:r>
            <a:r>
              <a:rPr lang="en-US" sz="2800">
                <a:latin typeface="Calibri" pitchFamily="34" charset="0"/>
              </a:rPr>
              <a:t>  </a:t>
            </a:r>
            <a:endParaRPr lang="fa-IR" sz="2800">
              <a:latin typeface="Calibri" pitchFamily="34" charset="0"/>
            </a:endParaRPr>
          </a:p>
          <a:p>
            <a:pPr rtl="0"/>
            <a:r>
              <a:rPr lang="fa-IR" sz="2800">
                <a:latin typeface="Calibri" pitchFamily="34" charset="0"/>
              </a:rPr>
              <a:t> عملياتی شدن خلاقيت </a:t>
            </a:r>
            <a:endParaRPr lang="ar-SA" sz="2800">
              <a:latin typeface="Calibri"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1000"/>
                                        <p:tgtEl>
                                          <p:spTgt spid="9"/>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Right)">
                                      <p:cBhvr>
                                        <p:cTn id="10" dur="1000"/>
                                        <p:tgtEl>
                                          <p:spTgt spid="10"/>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strips(downRight)">
                                      <p:cBhvr>
                                        <p:cTn id="13" dur="1000"/>
                                        <p:tgtEl>
                                          <p:spTgt spid="5">
                                            <p:bg/>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strips(downRight)">
                                      <p:cBhvr>
                                        <p:cTn id="16" dur="1000"/>
                                        <p:tgtEl>
                                          <p:spTgt spid="5">
                                            <p:txEl>
                                              <p:pRg st="0" end="0"/>
                                            </p:txEl>
                                          </p:spTgt>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strips(downRight)">
                                      <p:cBhvr>
                                        <p:cTn id="19" dur="1000"/>
                                        <p:tgtEl>
                                          <p:spTgt spid="5">
                                            <p:txEl>
                                              <p:pRg st="1" end="1"/>
                                            </p:txEl>
                                          </p:spTgt>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Righ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441575" y="228600"/>
            <a:ext cx="6245225" cy="1143000"/>
          </a:xfrm>
        </p:spPr>
        <p:txBody>
          <a:bodyPr/>
          <a:lstStyle/>
          <a:p>
            <a:pPr fontAlgn="auto">
              <a:spcAft>
                <a:spcPts val="0"/>
              </a:spcAft>
              <a:defRPr/>
            </a:pPr>
            <a:r>
              <a:rPr lang="fa-IR" dirty="0" smtClean="0"/>
              <a:t>فرایند خلاقیت و نوآوری</a:t>
            </a:r>
            <a:endParaRPr lang="fa-IR" dirty="0"/>
          </a:p>
        </p:txBody>
      </p:sp>
      <p:sp>
        <p:nvSpPr>
          <p:cNvPr id="14339" name="Content Placeholder 10"/>
          <p:cNvSpPr>
            <a:spLocks noGrp="1"/>
          </p:cNvSpPr>
          <p:nvPr>
            <p:ph idx="1"/>
          </p:nvPr>
        </p:nvSpPr>
        <p:spPr>
          <a:xfrm>
            <a:off x="2000250" y="2357438"/>
            <a:ext cx="6858000" cy="3530600"/>
          </a:xfrm>
        </p:spPr>
        <p:txBody>
          <a:bodyPr/>
          <a:lstStyle/>
          <a:p>
            <a:pPr algn="ctr">
              <a:buFont typeface="Wingdings" pitchFamily="2" charset="2"/>
              <a:buNone/>
            </a:pPr>
            <a:endParaRPr lang="fa-IR" smtClean="0"/>
          </a:p>
          <a:p>
            <a:pPr algn="l">
              <a:buFont typeface="Wingdings" pitchFamily="2" charset="2"/>
              <a:buNone/>
            </a:pPr>
            <a:r>
              <a:rPr lang="fa-IR" smtClean="0"/>
              <a:t> </a:t>
            </a:r>
          </a:p>
        </p:txBody>
      </p:sp>
      <p:sp>
        <p:nvSpPr>
          <p:cNvPr id="6" name="Text Placeholder 20"/>
          <p:cNvSpPr>
            <a:spLocks noGrp="1"/>
          </p:cNvSpPr>
          <p:nvPr>
            <p:ph type="body" sz="half" idx="2"/>
          </p:nvPr>
        </p:nvSpPr>
        <p:spPr>
          <a:xfrm>
            <a:off x="165100" y="2928938"/>
            <a:ext cx="1524000" cy="2465387"/>
          </a:xfrm>
        </p:spPr>
        <p:txBody>
          <a:bodyPr rtlCol="0">
            <a:normAutofit fontScale="70000" lnSpcReduction="20000"/>
          </a:bodyPr>
          <a:lstStyle/>
          <a:p>
            <a:pPr algn="ctr" fontAlgn="auto">
              <a:spcAft>
                <a:spcPts val="0"/>
              </a:spcAft>
              <a:defRPr/>
            </a:pPr>
            <a:r>
              <a:rPr lang="fa-IR" b="0" dirty="0" smtClean="0">
                <a:solidFill>
                  <a:schemeClr val="tx1">
                    <a:lumMod val="50000"/>
                    <a:lumOff val="50000"/>
                  </a:schemeClr>
                </a:solidFill>
                <a:cs typeface="B Yekan" pitchFamily="2" charset="-78"/>
              </a:rPr>
              <a:t>”</a:t>
            </a:r>
            <a:r>
              <a:rPr lang="fa-IR" altLang="fa-IR" sz="2300" dirty="0" smtClean="0">
                <a:solidFill>
                  <a:schemeClr val="tx1"/>
                </a:solidFill>
              </a:rPr>
              <a:t>به نظر من یادگیری تفکر خلاق با یادگیری ریاضیات یا کسب مهارت در هر ورزشی فرق ندارد."</a:t>
            </a:r>
            <a:endParaRPr lang="en-US" altLang="fa-IR" sz="2300" dirty="0" smtClean="0">
              <a:solidFill>
                <a:schemeClr val="tx1"/>
              </a:solidFill>
            </a:endParaRPr>
          </a:p>
          <a:p>
            <a:pPr algn="ctr" fontAlgn="auto">
              <a:spcAft>
                <a:spcPts val="0"/>
              </a:spcAft>
              <a:defRPr/>
            </a:pPr>
            <a:endParaRPr lang="fa-IR" dirty="0">
              <a:solidFill>
                <a:schemeClr val="tx1"/>
              </a:solidFill>
              <a:cs typeface="B Yagut" pitchFamily="2" charset="-78"/>
            </a:endParaRPr>
          </a:p>
        </p:txBody>
      </p:sp>
      <p:sp>
        <p:nvSpPr>
          <p:cNvPr id="9" name="Rounded Rectangle 8"/>
          <p:cNvSpPr/>
          <p:nvPr/>
        </p:nvSpPr>
        <p:spPr>
          <a:xfrm>
            <a:off x="2143125" y="3643313"/>
            <a:ext cx="714375" cy="285750"/>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fa-IR" dirty="0">
                <a:solidFill>
                  <a:schemeClr val="bg1"/>
                </a:solidFill>
              </a:rPr>
              <a:t>تصور</a:t>
            </a:r>
          </a:p>
        </p:txBody>
      </p:sp>
      <p:sp>
        <p:nvSpPr>
          <p:cNvPr id="12" name="Rounded Rectangle 11"/>
          <p:cNvSpPr/>
          <p:nvPr/>
        </p:nvSpPr>
        <p:spPr>
          <a:xfrm>
            <a:off x="3500438" y="3643313"/>
            <a:ext cx="785812" cy="285750"/>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fa-IR" dirty="0">
                <a:solidFill>
                  <a:schemeClr val="bg1"/>
                </a:solidFill>
              </a:rPr>
              <a:t>ایده</a:t>
            </a:r>
          </a:p>
        </p:txBody>
      </p:sp>
      <p:sp>
        <p:nvSpPr>
          <p:cNvPr id="13" name="Right Arrow 12"/>
          <p:cNvSpPr/>
          <p:nvPr/>
        </p:nvSpPr>
        <p:spPr>
          <a:xfrm>
            <a:off x="4357688" y="3714750"/>
            <a:ext cx="571500" cy="21431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fa-IR"/>
          </a:p>
        </p:txBody>
      </p:sp>
      <p:sp>
        <p:nvSpPr>
          <p:cNvPr id="15" name="Rounded Rectangle 14"/>
          <p:cNvSpPr/>
          <p:nvPr/>
        </p:nvSpPr>
        <p:spPr>
          <a:xfrm>
            <a:off x="5000625" y="3643313"/>
            <a:ext cx="785813" cy="285750"/>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fa-IR" dirty="0">
                <a:solidFill>
                  <a:schemeClr val="bg1"/>
                </a:solidFill>
              </a:rPr>
              <a:t>خلاقیت</a:t>
            </a:r>
          </a:p>
        </p:txBody>
      </p:sp>
      <p:sp>
        <p:nvSpPr>
          <p:cNvPr id="17" name="Right Arrow 16"/>
          <p:cNvSpPr/>
          <p:nvPr/>
        </p:nvSpPr>
        <p:spPr>
          <a:xfrm>
            <a:off x="5857875" y="3714750"/>
            <a:ext cx="571500" cy="21431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fa-IR"/>
          </a:p>
        </p:txBody>
      </p:sp>
      <p:sp>
        <p:nvSpPr>
          <p:cNvPr id="18" name="Right Arrow 17"/>
          <p:cNvSpPr/>
          <p:nvPr/>
        </p:nvSpPr>
        <p:spPr>
          <a:xfrm>
            <a:off x="2928938" y="3714750"/>
            <a:ext cx="500062" cy="21431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fa-IR" dirty="0">
              <a:solidFill>
                <a:schemeClr val="tx1"/>
              </a:solidFill>
            </a:endParaRPr>
          </a:p>
        </p:txBody>
      </p:sp>
      <p:sp>
        <p:nvSpPr>
          <p:cNvPr id="19" name="Rounded Rectangle 18"/>
          <p:cNvSpPr/>
          <p:nvPr/>
        </p:nvSpPr>
        <p:spPr>
          <a:xfrm>
            <a:off x="6500813" y="3643313"/>
            <a:ext cx="785812" cy="285750"/>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fa-IR" dirty="0">
                <a:solidFill>
                  <a:schemeClr val="bg1"/>
                </a:solidFill>
              </a:rPr>
              <a:t>نوآوری</a:t>
            </a:r>
          </a:p>
        </p:txBody>
      </p:sp>
      <p:sp>
        <p:nvSpPr>
          <p:cNvPr id="20" name="Right Arrow 19"/>
          <p:cNvSpPr/>
          <p:nvPr/>
        </p:nvSpPr>
        <p:spPr>
          <a:xfrm>
            <a:off x="7358063" y="3714750"/>
            <a:ext cx="500062" cy="21431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fa-IR" dirty="0">
              <a:solidFill>
                <a:schemeClr val="bg1"/>
              </a:solidFill>
            </a:endParaRPr>
          </a:p>
        </p:txBody>
      </p:sp>
      <p:sp>
        <p:nvSpPr>
          <p:cNvPr id="21" name="Rounded Rectangle 20"/>
          <p:cNvSpPr/>
          <p:nvPr/>
        </p:nvSpPr>
        <p:spPr>
          <a:xfrm>
            <a:off x="7929563" y="3643313"/>
            <a:ext cx="785812" cy="285750"/>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fa-IR" dirty="0">
                <a:solidFill>
                  <a:schemeClr val="bg1"/>
                </a:solidFill>
              </a:rPr>
              <a:t>انتشار</a:t>
            </a:r>
          </a:p>
        </p:txBody>
      </p:sp>
      <p:sp>
        <p:nvSpPr>
          <p:cNvPr id="22" name="Right Arrow 21"/>
          <p:cNvSpPr/>
          <p:nvPr/>
        </p:nvSpPr>
        <p:spPr>
          <a:xfrm>
            <a:off x="2143125" y="2643188"/>
            <a:ext cx="3429000" cy="714375"/>
          </a:xfrm>
          <a:prstGeom prst="rightArrow">
            <a:avLst>
              <a:gd name="adj1" fmla="val 58675"/>
              <a:gd name="adj2" fmla="val 50000"/>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fontAlgn="auto">
              <a:spcBef>
                <a:spcPts val="0"/>
              </a:spcBef>
              <a:spcAft>
                <a:spcPts val="0"/>
              </a:spcAft>
              <a:defRPr/>
            </a:pPr>
            <a:r>
              <a:rPr lang="fa-IR" dirty="0">
                <a:solidFill>
                  <a:schemeClr val="bg1"/>
                </a:solidFill>
              </a:rPr>
              <a:t>خلاقیت</a:t>
            </a:r>
            <a:r>
              <a:rPr lang="fa-IR" dirty="0">
                <a:solidFill>
                  <a:schemeClr val="tx1"/>
                </a:solidFill>
              </a:rPr>
              <a:t>                       </a:t>
            </a:r>
          </a:p>
        </p:txBody>
      </p:sp>
      <p:sp>
        <p:nvSpPr>
          <p:cNvPr id="23" name="Right Arrow 22"/>
          <p:cNvSpPr/>
          <p:nvPr/>
        </p:nvSpPr>
        <p:spPr>
          <a:xfrm>
            <a:off x="2286000" y="4286250"/>
            <a:ext cx="6143625" cy="841375"/>
          </a:xfrm>
          <a:prstGeom prs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fontAlgn="auto">
              <a:spcBef>
                <a:spcPts val="0"/>
              </a:spcBef>
              <a:spcAft>
                <a:spcPts val="0"/>
              </a:spcAft>
              <a:defRPr/>
            </a:pPr>
            <a:r>
              <a:rPr lang="fa-IR" dirty="0">
                <a:solidFill>
                  <a:schemeClr val="bg1"/>
                </a:solidFill>
              </a:rPr>
              <a:t>نوآوری</a:t>
            </a:r>
            <a:r>
              <a:rPr lang="fa-IR" dirty="0"/>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Right)">
                                      <p:cBhvr>
                                        <p:cTn id="7" dur="1000"/>
                                        <p:tgtEl>
                                          <p:spTgt spid="22"/>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strips(downRight)">
                                      <p:cBhvr>
                                        <p:cTn id="10" dur="1000"/>
                                        <p:tgtEl>
                                          <p:spTgt spid="23"/>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8" presetClass="entr" presetSubtype="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trips(downRight)">
                                      <p:cBhvr>
                                        <p:cTn id="15" dur="500"/>
                                        <p:tgtEl>
                                          <p:spTgt spid="12"/>
                                        </p:tgtEl>
                                      </p:cBhvr>
                                    </p:animEffect>
                                  </p:childTnLst>
                                </p:cTn>
                              </p:par>
                              <p:par>
                                <p:cTn id="16" presetID="18" presetClass="entr" presetSubtype="6" fill="hold" grpId="1"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downRight)">
                                      <p:cBhvr>
                                        <p:cTn id="18" dur="500"/>
                                        <p:tgtEl>
                                          <p:spTgt spid="9"/>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strips(downRight)">
                                      <p:cBhvr>
                                        <p:cTn id="21" dur="500"/>
                                        <p:tgtEl>
                                          <p:spTgt spid="15"/>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strips(downRight)">
                                      <p:cBhvr>
                                        <p:cTn id="24" dur="500"/>
                                        <p:tgtEl>
                                          <p:spTgt spid="19"/>
                                        </p:tgtEl>
                                      </p:cBhvr>
                                    </p:animEffect>
                                  </p:childTnLst>
                                </p:cTn>
                              </p:par>
                              <p:par>
                                <p:cTn id="25" presetID="18" presetClass="entr" presetSubtype="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strips(downRigh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5" grpId="0" animBg="1"/>
      <p:bldP spid="19"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75" y="228600"/>
            <a:ext cx="6245225" cy="1143000"/>
          </a:xfrm>
        </p:spPr>
        <p:txBody>
          <a:bodyPr/>
          <a:lstStyle/>
          <a:p>
            <a:pPr fontAlgn="auto">
              <a:spcAft>
                <a:spcPts val="0"/>
              </a:spcAft>
              <a:defRPr/>
            </a:pPr>
            <a:r>
              <a:rPr lang="fa-IR" dirty="0" smtClean="0"/>
              <a:t>خلاقیت</a:t>
            </a:r>
            <a:r>
              <a:rPr lang="en-US" dirty="0" smtClean="0"/>
              <a:t>p</a:t>
            </a:r>
            <a:r>
              <a:rPr lang="fa-IR" dirty="0" smtClean="0"/>
              <a:t>چهار</a:t>
            </a:r>
            <a:endParaRPr lang="fa-IR" dirty="0"/>
          </a:p>
        </p:txBody>
      </p:sp>
      <p:sp>
        <p:nvSpPr>
          <p:cNvPr id="1028" name="Content Placeholder 2"/>
          <p:cNvSpPr>
            <a:spLocks noGrp="1"/>
          </p:cNvSpPr>
          <p:nvPr>
            <p:ph idx="1"/>
          </p:nvPr>
        </p:nvSpPr>
        <p:spPr>
          <a:xfrm>
            <a:off x="2214563" y="2071688"/>
            <a:ext cx="6429375" cy="4500562"/>
          </a:xfrm>
        </p:spPr>
        <p:txBody>
          <a:bodyPr/>
          <a:lstStyle/>
          <a:p>
            <a:pPr>
              <a:buClr>
                <a:srgbClr val="002060"/>
              </a:buClr>
              <a:buFont typeface="Wingdings" pitchFamily="2" charset="2"/>
              <a:buChar char="v"/>
            </a:pPr>
            <a:r>
              <a:rPr lang="fa-IR" sz="2100" smtClean="0"/>
              <a:t>محصول(</a:t>
            </a:r>
            <a:r>
              <a:rPr lang="en-US" sz="2600" b="1" smtClean="0">
                <a:solidFill>
                  <a:srgbClr val="FF0000"/>
                </a:solidFill>
              </a:rPr>
              <a:t>P</a:t>
            </a:r>
            <a:r>
              <a:rPr lang="en-US" sz="2100" smtClean="0"/>
              <a:t>roduct</a:t>
            </a:r>
            <a:r>
              <a:rPr lang="fa-IR" sz="2100" smtClean="0"/>
              <a:t>)</a:t>
            </a:r>
          </a:p>
          <a:p>
            <a:pPr>
              <a:buClr>
                <a:srgbClr val="002060"/>
              </a:buClr>
              <a:buFont typeface="Wingdings" pitchFamily="2" charset="2"/>
              <a:buChar char="v"/>
            </a:pPr>
            <a:endParaRPr lang="fa-IR" sz="2100" b="1" smtClean="0"/>
          </a:p>
          <a:p>
            <a:pPr>
              <a:buClr>
                <a:srgbClr val="002060"/>
              </a:buClr>
              <a:buFont typeface="Wingdings" pitchFamily="2" charset="2"/>
              <a:buChar char="v"/>
            </a:pPr>
            <a:r>
              <a:rPr lang="fa-IR" sz="2100" smtClean="0"/>
              <a:t>امکانات(</a:t>
            </a:r>
            <a:r>
              <a:rPr lang="en-US" sz="2600" b="1" smtClean="0">
                <a:solidFill>
                  <a:srgbClr val="FF0000"/>
                </a:solidFill>
              </a:rPr>
              <a:t>P</a:t>
            </a:r>
            <a:r>
              <a:rPr lang="en-US" sz="2100" smtClean="0"/>
              <a:t>ossibilities</a:t>
            </a:r>
            <a:r>
              <a:rPr lang="fa-IR" sz="2100" smtClean="0"/>
              <a:t>)</a:t>
            </a:r>
          </a:p>
          <a:p>
            <a:pPr>
              <a:buClr>
                <a:srgbClr val="002060"/>
              </a:buClr>
              <a:buFont typeface="Wingdings" pitchFamily="2" charset="2"/>
              <a:buChar char="v"/>
            </a:pPr>
            <a:endParaRPr lang="fa-IR" sz="2100" b="1" smtClean="0"/>
          </a:p>
          <a:p>
            <a:pPr>
              <a:buClr>
                <a:srgbClr val="002060"/>
              </a:buClr>
              <a:buFont typeface="Wingdings" pitchFamily="2" charset="2"/>
              <a:buChar char="v"/>
            </a:pPr>
            <a:r>
              <a:rPr lang="fa-IR" sz="2100" smtClean="0"/>
              <a:t>فرآیند(</a:t>
            </a:r>
            <a:r>
              <a:rPr lang="en-US" sz="2600" b="1" smtClean="0">
                <a:solidFill>
                  <a:srgbClr val="FF0000"/>
                </a:solidFill>
              </a:rPr>
              <a:t>P</a:t>
            </a:r>
            <a:r>
              <a:rPr lang="en-US" sz="2100" smtClean="0"/>
              <a:t>rocesses</a:t>
            </a:r>
            <a:r>
              <a:rPr lang="fa-IR" sz="2100" smtClean="0"/>
              <a:t>)</a:t>
            </a:r>
          </a:p>
          <a:p>
            <a:pPr>
              <a:buClr>
                <a:srgbClr val="002060"/>
              </a:buClr>
              <a:buFont typeface="Wingdings" pitchFamily="2" charset="2"/>
              <a:buChar char="v"/>
            </a:pPr>
            <a:endParaRPr lang="fa-IR" sz="2100" b="1" smtClean="0"/>
          </a:p>
          <a:p>
            <a:pPr>
              <a:buClr>
                <a:srgbClr val="002060"/>
              </a:buClr>
              <a:buFont typeface="Wingdings" pitchFamily="2" charset="2"/>
              <a:buChar char="v"/>
            </a:pPr>
            <a:r>
              <a:rPr lang="fa-IR" sz="2100" smtClean="0"/>
              <a:t>خلاقیت فردی و گروهی(</a:t>
            </a:r>
            <a:r>
              <a:rPr lang="en-US" sz="2600" b="1" smtClean="0">
                <a:solidFill>
                  <a:srgbClr val="FF0000"/>
                </a:solidFill>
              </a:rPr>
              <a:t>P</a:t>
            </a:r>
            <a:r>
              <a:rPr lang="en-US" sz="2100" smtClean="0"/>
              <a:t>ersonal and group creativity</a:t>
            </a:r>
            <a:r>
              <a:rPr lang="fa-IR" sz="2100" smtClean="0"/>
              <a:t>)</a:t>
            </a:r>
          </a:p>
          <a:p>
            <a:endParaRPr lang="fa-IR" smtClean="0"/>
          </a:p>
        </p:txBody>
      </p:sp>
      <p:graphicFrame>
        <p:nvGraphicFramePr>
          <p:cNvPr id="1026" name="Object 3"/>
          <p:cNvGraphicFramePr>
            <a:graphicFrameLocks noChangeAspect="1"/>
          </p:cNvGraphicFramePr>
          <p:nvPr/>
        </p:nvGraphicFramePr>
        <p:xfrm>
          <a:off x="2000250" y="1928813"/>
          <a:ext cx="3422650" cy="3571875"/>
        </p:xfrm>
        <a:graphic>
          <a:graphicData uri="http://schemas.openxmlformats.org/presentationml/2006/ole">
            <p:oleObj spid="_x0000_s1026" name="Clip" r:id="rId3" imgW="3467100" imgH="5632450" progId="">
              <p:embed/>
            </p:oleObj>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75" y="228600"/>
            <a:ext cx="6245225" cy="1143000"/>
          </a:xfrm>
        </p:spPr>
        <p:txBody>
          <a:bodyPr>
            <a:noAutofit/>
          </a:bodyPr>
          <a:lstStyle/>
          <a:p>
            <a:pPr fontAlgn="auto">
              <a:spcAft>
                <a:spcPts val="0"/>
              </a:spcAft>
              <a:defRPr/>
            </a:pPr>
            <a:r>
              <a:rPr lang="fa-IR" sz="3600" dirty="0" smtClean="0"/>
              <a:t>شیوه پیدایش تفکر نو و بدیع</a:t>
            </a:r>
          </a:p>
        </p:txBody>
      </p:sp>
      <p:pic>
        <p:nvPicPr>
          <p:cNvPr id="5" name="Picture 17" descr="diverg"/>
          <p:cNvPicPr>
            <a:picLocks noGrp="1" noChangeAspect="1" noChangeArrowheads="1"/>
          </p:cNvPicPr>
          <p:nvPr>
            <p:ph idx="1"/>
          </p:nvPr>
        </p:nvPicPr>
        <p:blipFill>
          <a:blip r:embed="rId2" cstate="print"/>
          <a:srcRect/>
          <a:stretch>
            <a:fillRect/>
          </a:stretch>
        </p:blipFill>
        <p:spPr>
          <a:xfrm>
            <a:off x="2428875" y="2928938"/>
            <a:ext cx="2071688" cy="3500437"/>
          </a:xfrm>
        </p:spPr>
      </p:pic>
      <p:pic>
        <p:nvPicPr>
          <p:cNvPr id="6" name="Picture 15" descr="converg"/>
          <p:cNvPicPr>
            <a:picLocks noChangeAspect="1" noChangeArrowheads="1"/>
          </p:cNvPicPr>
          <p:nvPr/>
        </p:nvPicPr>
        <p:blipFill>
          <a:blip r:embed="rId3" cstate="print"/>
          <a:srcRect/>
          <a:stretch>
            <a:fillRect/>
          </a:stretch>
        </p:blipFill>
        <p:spPr bwMode="auto">
          <a:xfrm>
            <a:off x="6215063" y="2928938"/>
            <a:ext cx="2214562" cy="3500437"/>
          </a:xfrm>
          <a:prstGeom prst="rect">
            <a:avLst/>
          </a:prstGeom>
          <a:noFill/>
          <a:ln w="9525">
            <a:noFill/>
            <a:miter lim="800000"/>
            <a:headEnd/>
            <a:tailEnd/>
          </a:ln>
        </p:spPr>
      </p:pic>
      <p:grpSp>
        <p:nvGrpSpPr>
          <p:cNvPr id="3" name="Group 19"/>
          <p:cNvGrpSpPr>
            <a:grpSpLocks/>
          </p:cNvGrpSpPr>
          <p:nvPr/>
        </p:nvGrpSpPr>
        <p:grpSpPr bwMode="auto">
          <a:xfrm>
            <a:off x="2357438" y="2214563"/>
            <a:ext cx="2533650" cy="523875"/>
            <a:chOff x="125" y="220"/>
            <a:chExt cx="2047" cy="178"/>
          </a:xfrm>
        </p:grpSpPr>
        <p:sp>
          <p:nvSpPr>
            <p:cNvPr id="8" name="Text Box 11"/>
            <p:cNvSpPr txBox="1">
              <a:spLocks noChangeArrowheads="1"/>
            </p:cNvSpPr>
            <p:nvPr/>
          </p:nvSpPr>
          <p:spPr bwMode="auto">
            <a:xfrm>
              <a:off x="1277" y="220"/>
              <a:ext cx="895" cy="178"/>
            </a:xfrm>
            <a:prstGeom prst="rect">
              <a:avLst/>
            </a:prstGeom>
            <a:noFill/>
            <a:ln w="9525">
              <a:noFill/>
              <a:miter lim="800000"/>
              <a:headEnd/>
              <a:tailEnd/>
            </a:ln>
            <a:effectLst/>
          </p:spPr>
          <p:txBody>
            <a:bodyPr wrap="none">
              <a:spAutoFit/>
            </a:bodyPr>
            <a:lstStyle/>
            <a:p>
              <a:pPr algn="l" rtl="0" fontAlgn="auto">
                <a:spcBef>
                  <a:spcPts val="0"/>
                </a:spcBef>
                <a:spcAft>
                  <a:spcPts val="0"/>
                </a:spcAft>
                <a:defRPr/>
              </a:pPr>
              <a:r>
                <a:rPr lang="fa-IR" sz="2800" b="1" dirty="0">
                  <a:solidFill>
                    <a:srgbClr val="FF5050"/>
                  </a:solidFill>
                  <a:effectLst>
                    <a:outerShdw blurRad="38100" dist="38100" dir="2700000" algn="tl">
                      <a:srgbClr val="C0C0C0"/>
                    </a:outerShdw>
                  </a:effectLst>
                  <a:latin typeface="+mn-lt"/>
                  <a:cs typeface="B Yagut" pitchFamily="2" charset="-78"/>
                </a:rPr>
                <a:t>تفکر خلاق</a:t>
              </a:r>
              <a:endParaRPr lang="en-US" sz="2800" b="1" dirty="0">
                <a:solidFill>
                  <a:srgbClr val="FF5050"/>
                </a:solidFill>
                <a:effectLst>
                  <a:outerShdw blurRad="38100" dist="38100" dir="2700000" algn="tl">
                    <a:srgbClr val="C0C0C0"/>
                  </a:outerShdw>
                </a:effectLst>
                <a:latin typeface="+mn-lt"/>
                <a:cs typeface="B Yagut" pitchFamily="2" charset="-78"/>
              </a:endParaRPr>
            </a:p>
          </p:txBody>
        </p:sp>
        <p:sp>
          <p:nvSpPr>
            <p:cNvPr id="15371" name="Line 12"/>
            <p:cNvSpPr>
              <a:spLocks noChangeShapeType="1"/>
            </p:cNvSpPr>
            <p:nvPr/>
          </p:nvSpPr>
          <p:spPr bwMode="auto">
            <a:xfrm flipH="1">
              <a:off x="840" y="310"/>
              <a:ext cx="432" cy="0"/>
            </a:xfrm>
            <a:prstGeom prst="line">
              <a:avLst/>
            </a:prstGeom>
            <a:noFill/>
            <a:ln w="57150">
              <a:solidFill>
                <a:srgbClr val="00CCFF"/>
              </a:solidFill>
              <a:round/>
              <a:headEnd/>
              <a:tailEnd type="stealth" w="lg" len="lg"/>
            </a:ln>
          </p:spPr>
          <p:txBody>
            <a:bodyPr/>
            <a:lstStyle/>
            <a:p>
              <a:endParaRPr lang="en-US"/>
            </a:p>
          </p:txBody>
        </p:sp>
        <p:sp>
          <p:nvSpPr>
            <p:cNvPr id="10" name="Text Box 13"/>
            <p:cNvSpPr txBox="1">
              <a:spLocks noChangeArrowheads="1"/>
            </p:cNvSpPr>
            <p:nvPr/>
          </p:nvSpPr>
          <p:spPr bwMode="auto">
            <a:xfrm>
              <a:off x="125" y="220"/>
              <a:ext cx="838" cy="157"/>
            </a:xfrm>
            <a:prstGeom prst="rect">
              <a:avLst/>
            </a:prstGeom>
            <a:noFill/>
            <a:ln w="9525">
              <a:noFill/>
              <a:miter lim="800000"/>
              <a:headEnd/>
              <a:tailEnd/>
            </a:ln>
            <a:effectLst/>
          </p:spPr>
          <p:txBody>
            <a:bodyPr>
              <a:spAutoFit/>
            </a:bodyPr>
            <a:lstStyle/>
            <a:p>
              <a:pPr algn="l" rtl="0" fontAlgn="auto">
                <a:spcBef>
                  <a:spcPts val="0"/>
                </a:spcBef>
                <a:spcAft>
                  <a:spcPts val="0"/>
                </a:spcAft>
                <a:defRPr/>
              </a:pPr>
              <a:r>
                <a:rPr lang="fa-IR" sz="2400" b="1" dirty="0">
                  <a:solidFill>
                    <a:srgbClr val="FF5050"/>
                  </a:solidFill>
                  <a:effectLst>
                    <a:outerShdw blurRad="38100" dist="38100" dir="2700000" algn="tl">
                      <a:srgbClr val="C0C0C0"/>
                    </a:outerShdw>
                  </a:effectLst>
                  <a:latin typeface="+mn-lt"/>
                  <a:cs typeface="B Yagut" pitchFamily="2" charset="-78"/>
                </a:rPr>
                <a:t>تفکر واگرا</a:t>
              </a:r>
              <a:endParaRPr lang="en-US" sz="2000" b="1" dirty="0">
                <a:solidFill>
                  <a:srgbClr val="FF5050"/>
                </a:solidFill>
                <a:effectLst>
                  <a:outerShdw blurRad="38100" dist="38100" dir="2700000" algn="tl">
                    <a:srgbClr val="C0C0C0"/>
                  </a:outerShdw>
                </a:effectLst>
                <a:latin typeface="+mn-lt"/>
                <a:cs typeface="B Yagut" pitchFamily="2" charset="-78"/>
              </a:endParaRPr>
            </a:p>
          </p:txBody>
        </p:sp>
      </p:grpSp>
      <p:grpSp>
        <p:nvGrpSpPr>
          <p:cNvPr id="4" name="Group 18"/>
          <p:cNvGrpSpPr>
            <a:grpSpLocks/>
          </p:cNvGrpSpPr>
          <p:nvPr/>
        </p:nvGrpSpPr>
        <p:grpSpPr bwMode="auto">
          <a:xfrm>
            <a:off x="6072188" y="2214563"/>
            <a:ext cx="2692400" cy="500062"/>
            <a:chOff x="2965" y="216"/>
            <a:chExt cx="1643" cy="182"/>
          </a:xfrm>
        </p:grpSpPr>
        <p:sp>
          <p:nvSpPr>
            <p:cNvPr id="12" name="Text Box 8"/>
            <p:cNvSpPr txBox="1">
              <a:spLocks noChangeArrowheads="1"/>
            </p:cNvSpPr>
            <p:nvPr/>
          </p:nvSpPr>
          <p:spPr bwMode="auto">
            <a:xfrm>
              <a:off x="3952" y="216"/>
              <a:ext cx="656" cy="168"/>
            </a:xfrm>
            <a:prstGeom prst="rect">
              <a:avLst/>
            </a:prstGeom>
            <a:noFill/>
            <a:ln w="9525">
              <a:noFill/>
              <a:miter lim="800000"/>
              <a:headEnd/>
              <a:tailEnd/>
            </a:ln>
            <a:effectLst/>
          </p:spPr>
          <p:txBody>
            <a:bodyPr wrap="none">
              <a:spAutoFit/>
            </a:bodyPr>
            <a:lstStyle/>
            <a:p>
              <a:pPr algn="l" rtl="0" fontAlgn="auto">
                <a:spcBef>
                  <a:spcPts val="0"/>
                </a:spcBef>
                <a:spcAft>
                  <a:spcPts val="0"/>
                </a:spcAft>
                <a:defRPr/>
              </a:pPr>
              <a:r>
                <a:rPr lang="fa-IR" sz="2400" b="1" dirty="0">
                  <a:solidFill>
                    <a:srgbClr val="00B050"/>
                  </a:solidFill>
                  <a:effectLst>
                    <a:outerShdw blurRad="38100" dist="38100" dir="2700000" algn="tl">
                      <a:srgbClr val="C0C0C0"/>
                    </a:outerShdw>
                  </a:effectLst>
                  <a:latin typeface="+mn-lt"/>
                  <a:cs typeface="B Yagut" pitchFamily="2" charset="-78"/>
                </a:rPr>
                <a:t>تفکر منطقی</a:t>
              </a:r>
              <a:r>
                <a:rPr lang="fa-IR" sz="2000" b="1" dirty="0">
                  <a:solidFill>
                    <a:srgbClr val="00B050"/>
                  </a:solidFill>
                  <a:effectLst>
                    <a:outerShdw blurRad="38100" dist="38100" dir="2700000" algn="tl">
                      <a:srgbClr val="C0C0C0"/>
                    </a:outerShdw>
                  </a:effectLst>
                  <a:latin typeface="+mn-lt"/>
                  <a:cs typeface="B Yagut" pitchFamily="2" charset="-78"/>
                </a:rPr>
                <a:t> </a:t>
              </a:r>
              <a:endParaRPr lang="en-US" sz="2000" b="1" dirty="0">
                <a:solidFill>
                  <a:srgbClr val="00B050"/>
                </a:solidFill>
                <a:effectLst>
                  <a:outerShdw blurRad="38100" dist="38100" dir="2700000" algn="tl">
                    <a:srgbClr val="C0C0C0"/>
                  </a:outerShdw>
                </a:effectLst>
                <a:latin typeface="+mn-lt"/>
                <a:cs typeface="B Yagut" pitchFamily="2" charset="-78"/>
              </a:endParaRPr>
            </a:p>
          </p:txBody>
        </p:sp>
        <p:sp>
          <p:nvSpPr>
            <p:cNvPr id="15368" name="Line 9"/>
            <p:cNvSpPr>
              <a:spLocks noChangeShapeType="1"/>
            </p:cNvSpPr>
            <p:nvPr/>
          </p:nvSpPr>
          <p:spPr bwMode="auto">
            <a:xfrm flipH="1">
              <a:off x="3565" y="320"/>
              <a:ext cx="432" cy="0"/>
            </a:xfrm>
            <a:prstGeom prst="line">
              <a:avLst/>
            </a:prstGeom>
            <a:noFill/>
            <a:ln w="57150">
              <a:solidFill>
                <a:srgbClr val="00CCFF"/>
              </a:solidFill>
              <a:round/>
              <a:headEnd/>
              <a:tailEnd type="stealth" w="lg" len="lg"/>
            </a:ln>
          </p:spPr>
          <p:txBody>
            <a:bodyPr/>
            <a:lstStyle/>
            <a:p>
              <a:endParaRPr lang="en-US"/>
            </a:p>
          </p:txBody>
        </p:sp>
        <p:sp>
          <p:nvSpPr>
            <p:cNvPr id="14" name="Text Box 10"/>
            <p:cNvSpPr txBox="1">
              <a:spLocks noChangeArrowheads="1"/>
            </p:cNvSpPr>
            <p:nvPr/>
          </p:nvSpPr>
          <p:spPr bwMode="auto">
            <a:xfrm>
              <a:off x="2965" y="230"/>
              <a:ext cx="680" cy="168"/>
            </a:xfrm>
            <a:prstGeom prst="rect">
              <a:avLst/>
            </a:prstGeom>
            <a:noFill/>
            <a:ln w="9525">
              <a:noFill/>
              <a:miter lim="800000"/>
              <a:headEnd/>
              <a:tailEnd/>
            </a:ln>
            <a:effectLst/>
          </p:spPr>
          <p:txBody>
            <a:bodyPr>
              <a:spAutoFit/>
            </a:bodyPr>
            <a:lstStyle/>
            <a:p>
              <a:pPr algn="l" rtl="0" fontAlgn="auto">
                <a:spcBef>
                  <a:spcPts val="0"/>
                </a:spcBef>
                <a:spcAft>
                  <a:spcPts val="0"/>
                </a:spcAft>
                <a:defRPr/>
              </a:pPr>
              <a:r>
                <a:rPr lang="fa-IR" sz="2400" b="1" dirty="0">
                  <a:solidFill>
                    <a:srgbClr val="00B050"/>
                  </a:solidFill>
                  <a:effectLst>
                    <a:outerShdw blurRad="38100" dist="38100" dir="2700000" algn="tl">
                      <a:srgbClr val="C0C0C0"/>
                    </a:outerShdw>
                  </a:effectLst>
                  <a:latin typeface="+mn-lt"/>
                  <a:cs typeface="B Yagut" pitchFamily="2" charset="-78"/>
                </a:rPr>
                <a:t>تفکر همگرا</a:t>
              </a:r>
              <a:endParaRPr lang="en-US" sz="2400" b="1" dirty="0">
                <a:solidFill>
                  <a:srgbClr val="00B050"/>
                </a:solidFill>
                <a:effectLst>
                  <a:outerShdw blurRad="38100" dist="38100" dir="2700000" algn="tl">
                    <a:srgbClr val="C0C0C0"/>
                  </a:outerShdw>
                </a:effectLst>
                <a:latin typeface="+mn-lt"/>
                <a:cs typeface="B Yagut" pitchFamily="2" charset="-78"/>
              </a:endParaRPr>
            </a:p>
          </p:txBody>
        </p:sp>
      </p:gr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T">
  <a:themeElements>
    <a:clrScheme name="Custom 9">
      <a:dk1>
        <a:sysClr val="windowText" lastClr="000000"/>
      </a:dk1>
      <a:lt1>
        <a:sysClr val="window" lastClr="FFFFFF"/>
      </a:lt1>
      <a:dk2>
        <a:srgbClr val="39B2FD"/>
      </a:dk2>
      <a:lt2>
        <a:srgbClr val="D5EFFF"/>
      </a:lt2>
      <a:accent1>
        <a:srgbClr val="88D0FD"/>
      </a:accent1>
      <a:accent2>
        <a:srgbClr val="ACDFFE"/>
      </a:accent2>
      <a:accent3>
        <a:srgbClr val="D5EFFF"/>
      </a:accent3>
      <a:accent4>
        <a:srgbClr val="ACDFFE"/>
      </a:accent4>
      <a:accent5>
        <a:srgbClr val="C0EDA8"/>
      </a:accent5>
      <a:accent6>
        <a:srgbClr val="3B4F18"/>
      </a:accent6>
      <a:hlink>
        <a:srgbClr val="0A6A21"/>
      </a:hlink>
      <a:folHlink>
        <a:srgbClr val="406EA5"/>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2010-03-04T08:11:58Z</outs:dateTime>
      <outs:isPinned>true</outs:isPinned>
    </outs:relatedDate>
    <outs:relatedDate>
      <outs:type>2</outs:type>
      <outs:displayName>Created</outs:displayName>
      <outs:dateTime>2009-08-24T18:22:32Z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hm2003</outs:displayName>
          <outs:accountName/>
        </outs:relatedPerson>
      </outs:people>
      <outs:source>0</outs:source>
      <outs:isPinned>true</outs:isPinned>
    </outs:relatedPeopleItem>
    <outs:relatedPeopleItem>
      <outs:category>Last modified by</outs:category>
      <outs:people>
        <outs:relatedPerson>
          <outs:displayName>MRT</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49A4A63D-9743-4663-BE13-E5BF069F2D39}">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PPTT</Template>
  <TotalTime>1462</TotalTime>
  <Words>1453</Words>
  <Application>Microsoft Office PowerPoint</Application>
  <PresentationFormat>On-screen Show (4:3)</PresentationFormat>
  <Paragraphs>279</Paragraphs>
  <Slides>36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PPTT</vt:lpstr>
      <vt:lpstr>Clip</vt:lpstr>
      <vt:lpstr>به نام خداوند لوح و قلم                               حقیقت نگار وجود و عدم </vt:lpstr>
      <vt:lpstr>موضوع :خلاقیت ونوآوری</vt:lpstr>
      <vt:lpstr>مقدمه</vt:lpstr>
      <vt:lpstr>تعریف خلاقیت</vt:lpstr>
      <vt:lpstr>تعریف نوآوری</vt:lpstr>
      <vt:lpstr>تفاوت خلاقیت و نوآوری</vt:lpstr>
      <vt:lpstr>فرایند خلاقیت و نوآوری</vt:lpstr>
      <vt:lpstr>خلاقیتpچهار</vt:lpstr>
      <vt:lpstr>شیوه پیدایش تفکر نو و بدیع</vt:lpstr>
      <vt:lpstr>موانع خلاقیت</vt:lpstr>
      <vt:lpstr>موانع خلاقیت</vt:lpstr>
      <vt:lpstr>تکنیک های خلاقیت</vt:lpstr>
      <vt:lpstr>تکنیک های خلاقیت</vt:lpstr>
      <vt:lpstr>تکنیک های خلاقیت</vt:lpstr>
      <vt:lpstr>تکنیک های خلاقیت</vt:lpstr>
      <vt:lpstr>تکنیک های خلاقیت</vt:lpstr>
      <vt:lpstr>تکنیک های خلاقیت</vt:lpstr>
      <vt:lpstr>تکنیک های خلاقیت</vt:lpstr>
      <vt:lpstr>تکنیک های خلاقیت</vt:lpstr>
      <vt:lpstr>تکنیک های خلاقیت</vt:lpstr>
      <vt:lpstr>تکنیک های خلاقیت</vt:lpstr>
      <vt:lpstr>تکنیک های خلاقیت</vt:lpstr>
      <vt:lpstr>سایر تکنیک های خلاقیت</vt:lpstr>
      <vt:lpstr>راه های تسهیل خلاقیت و نوآوری در سازمان </vt:lpstr>
      <vt:lpstr>راه های تسهیل خلاقیت و نوآوری در سازمان </vt:lpstr>
      <vt:lpstr>راه های تسهیل خلاقیت و نوآوری در سازمان </vt:lpstr>
      <vt:lpstr>راه های تسهیل خلاقیت و نوآوری در سازمان </vt:lpstr>
      <vt:lpstr>راه های تسهیل خلاقیت و نوآوری در سازمان </vt:lpstr>
      <vt:lpstr>راه های تسهیل خلاقیت و نوآوری در سازمان </vt:lpstr>
      <vt:lpstr>نقش مدیردرپرورش خلاقیت</vt:lpstr>
      <vt:lpstr>نقش مدیر در پرورش خلاقیت</vt:lpstr>
      <vt:lpstr>نقش مدیر در پرورش خلاقیت</vt:lpstr>
      <vt:lpstr>نتیجه گیری</vt:lpstr>
      <vt:lpstr>منابع </vt:lpstr>
      <vt:lpstr>طرحی نو در اندازیم</vt:lpstr>
      <vt:lpstr>Slide 36</vt:lpstr>
    </vt:vector>
  </TitlesOfParts>
  <Company>MRT www.Win2Farsi.com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موضوع:خلاقیت</dc:title>
  <dc:creator>hm2003</dc:creator>
  <cp:lastModifiedBy>Persian</cp:lastModifiedBy>
  <cp:revision>151</cp:revision>
  <dcterms:created xsi:type="dcterms:W3CDTF">2009-08-24T18:22:32Z</dcterms:created>
  <dcterms:modified xsi:type="dcterms:W3CDTF">2015-11-17T04:27:54Z</dcterms:modified>
</cp:coreProperties>
</file>